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88" r:id="rId6"/>
    <p:sldId id="289" r:id="rId7"/>
    <p:sldId id="262" r:id="rId8"/>
    <p:sldId id="263" r:id="rId9"/>
    <p:sldId id="264" r:id="rId10"/>
    <p:sldId id="265" r:id="rId11"/>
    <p:sldId id="266" r:id="rId12"/>
    <p:sldId id="267" r:id="rId13"/>
    <p:sldId id="268" r:id="rId14"/>
    <p:sldId id="269" r:id="rId15"/>
    <p:sldId id="274" r:id="rId16"/>
    <p:sldId id="275" r:id="rId17"/>
    <p:sldId id="271" r:id="rId18"/>
    <p:sldId id="272" r:id="rId19"/>
    <p:sldId id="273" r:id="rId20"/>
    <p:sldId id="276" r:id="rId21"/>
    <p:sldId id="277" r:id="rId22"/>
    <p:sldId id="278" r:id="rId23"/>
    <p:sldId id="279" r:id="rId24"/>
    <p:sldId id="280" r:id="rId25"/>
    <p:sldId id="281" r:id="rId26"/>
    <p:sldId id="286" r:id="rId27"/>
    <p:sldId id="282" r:id="rId28"/>
    <p:sldId id="283" r:id="rId29"/>
    <p:sldId id="287"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5889D-254D-4808-82D7-6A7822E173B2}" type="datetimeFigureOut">
              <a:rPr lang="en-US" smtClean="0"/>
              <a:pPr/>
              <a:t>16-Jul-18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E9774-B03D-4D7F-BD1C-5089535242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316622-93D2-4F12-93C7-C9710564A93A}" type="slidenum">
              <a:rPr lang="en-US"/>
              <a:pPr/>
              <a:t>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C4130-772C-4A12-BC1A-CE866451A25F}" type="slidenum">
              <a:rPr lang="en-US"/>
              <a:pPr/>
              <a:t>14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073B8-D879-4FC7-95FC-6ABF12139910}" type="slidenum">
              <a:rPr lang="en-US"/>
              <a:pPr/>
              <a:t>15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C4130-772C-4A12-BC1A-CE866451A25F}" type="slidenum">
              <a:rPr lang="en-US"/>
              <a:pPr/>
              <a:t>16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4BD04DB-AB89-40B7-A3A3-E8EEA17B0D31}" type="slidenum">
              <a:rPr lang="en-US"/>
              <a:pPr/>
              <a:t>17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B9795A-385E-4B69-B189-E6A9BE103613}"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073B8-D879-4FC7-95FC-6ABF12139910}" type="slidenum">
              <a:rPr lang="en-US"/>
              <a:pPr/>
              <a:t>19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ACEDB3C-709F-4DBA-9DA0-9FC0B6BE3230}" type="slidenum">
              <a:rPr lang="en-US"/>
              <a:pPr/>
              <a:t>22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4691DB-FB44-4376-993E-2450A5C09FD9}" type="slidenum">
              <a:rPr lang="en-US"/>
              <a:pPr/>
              <a:t>24</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0F1433-7B02-4FE7-A030-4D9ABB7A1657}" type="slidenum">
              <a:rPr lang="en-US"/>
              <a:pPr/>
              <a:t>25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4691DB-FB44-4376-993E-2450A5C09FD9}" type="slidenum">
              <a:rPr lang="en-US"/>
              <a:pPr/>
              <a:t>26</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316622-93D2-4F12-93C7-C9710564A93A}" type="slidenum">
              <a:rPr lang="en-US"/>
              <a:pPr/>
              <a:t>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C064EB5-B43F-490E-B57A-E7F7A54704AB}" type="slidenum">
              <a:rPr lang="en-US"/>
              <a:pPr/>
              <a:t>27</a:t>
            </a:fld>
            <a:endParaRPr lang="en-US"/>
          </a:p>
        </p:txBody>
      </p:sp>
      <p:sp>
        <p:nvSpPr>
          <p:cNvPr id="2355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B84112D-1C5F-45E4-8736-C6B5BF73EE81}" type="slidenum">
              <a:rPr lang="en-US"/>
              <a:pPr/>
              <a:t>28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78D29F3-954C-4A6C-8E69-0DF59E3F5D6B}" type="slidenum">
              <a:rPr lang="en-US"/>
              <a:pPr/>
              <a:t>29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0BD46A-738E-4673-992E-B0422E2F087E}" type="slidenum">
              <a:rPr lang="en-US"/>
              <a:pPr/>
              <a:t>30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4ABE64-10C8-40F5-B66D-5BE0BD6E861B}" type="slidenum">
              <a:rPr lang="en-US"/>
              <a:pPr/>
              <a:t>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903564-191E-4845-A2A1-0486E436865F}" type="slidenum">
              <a:rPr lang="en-US"/>
              <a:pPr/>
              <a:t>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BCC30D3-01FA-494B-84D5-3EF85B1795AF}" type="slidenum">
              <a:rPr lang="en-US"/>
              <a:pPr/>
              <a:t>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5519CF-6A77-498F-B409-F5585974A30D}"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C4130-772C-4A12-BC1A-CE866451A25F}" type="slidenum">
              <a:rPr lang="en-US"/>
              <a:pPr/>
              <a:t>11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C4130-772C-4A12-BC1A-CE866451A25F}"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C4130-772C-4A12-BC1A-CE866451A25F}"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7B46D6-1AD7-43B5-861E-79C071D6C409}" type="datetimeFigureOut">
              <a:rPr lang="en-US" smtClean="0"/>
              <a:pPr/>
              <a:t>16-Jul-18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B46D6-1AD7-43B5-861E-79C071D6C409}" type="datetimeFigureOut">
              <a:rPr lang="en-US" smtClean="0"/>
              <a:pPr/>
              <a:t>16-Jul-18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B46D6-1AD7-43B5-861E-79C071D6C409}" type="datetimeFigureOut">
              <a:rPr lang="en-US" smtClean="0"/>
              <a:pPr/>
              <a:t>16-Jul-18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B46D6-1AD7-43B5-861E-79C071D6C409}" type="datetimeFigureOut">
              <a:rPr lang="en-US" smtClean="0"/>
              <a:pPr/>
              <a:t>16-Jul-18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B46D6-1AD7-43B5-861E-79C071D6C409}" type="datetimeFigureOut">
              <a:rPr lang="en-US" smtClean="0"/>
              <a:pPr/>
              <a:t>16-Jul-18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7B46D6-1AD7-43B5-861E-79C071D6C409}" type="datetimeFigureOut">
              <a:rPr lang="en-US" smtClean="0"/>
              <a:pPr/>
              <a:t>16-Jul-18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7B46D6-1AD7-43B5-861E-79C071D6C409}" type="datetimeFigureOut">
              <a:rPr lang="en-US" smtClean="0"/>
              <a:pPr/>
              <a:t>16-Jul-18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B46D6-1AD7-43B5-861E-79C071D6C409}" type="datetimeFigureOut">
              <a:rPr lang="en-US" smtClean="0"/>
              <a:pPr/>
              <a:t>16-Jul-18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B46D6-1AD7-43B5-861E-79C071D6C409}" type="datetimeFigureOut">
              <a:rPr lang="en-US" smtClean="0"/>
              <a:pPr/>
              <a:t>16-Jul-18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B46D6-1AD7-43B5-861E-79C071D6C409}" type="datetimeFigureOut">
              <a:rPr lang="en-US" smtClean="0"/>
              <a:pPr/>
              <a:t>16-Jul-18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B46D6-1AD7-43B5-861E-79C071D6C409}" type="datetimeFigureOut">
              <a:rPr lang="en-US" smtClean="0"/>
              <a:pPr/>
              <a:t>16-Jul-18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7D3E-45E8-4CAC-8308-02654E45CC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B46D6-1AD7-43B5-861E-79C071D6C409}" type="datetimeFigureOut">
              <a:rPr lang="en-US" smtClean="0"/>
              <a:pPr/>
              <a:t>16-Jul-18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97D3E-45E8-4CAC-8308-02654E45C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199"/>
            <a:ext cx="8229600" cy="990601"/>
          </a:xfrm>
        </p:spPr>
        <p:txBody>
          <a:bodyPr>
            <a:normAutofit/>
          </a:bodyPr>
          <a:lstStyle/>
          <a:p>
            <a:r>
              <a:rPr lang="en-US" dirty="0" smtClean="0"/>
              <a:t>LIGHT </a:t>
            </a:r>
            <a:endParaRPr lang="en-US" dirty="0"/>
          </a:p>
        </p:txBody>
      </p:sp>
      <p:pic>
        <p:nvPicPr>
          <p:cNvPr id="5" name="Content Placeholder 4" descr="Voyage.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7772400" cy="914400"/>
          </a:xfrm>
        </p:spPr>
        <p:txBody>
          <a:bodyPr/>
          <a:lstStyle/>
          <a:p>
            <a:r>
              <a:rPr lang="en-US" dirty="0"/>
              <a:t>Wave theories of light</a:t>
            </a:r>
          </a:p>
        </p:txBody>
      </p:sp>
      <p:pic>
        <p:nvPicPr>
          <p:cNvPr id="4100" name="Picture 4" descr="Christiaan_Huygens-painting"/>
          <p:cNvPicPr>
            <a:picLocks noChangeAspect="1" noChangeArrowheads="1"/>
          </p:cNvPicPr>
          <p:nvPr/>
        </p:nvPicPr>
        <p:blipFill>
          <a:blip r:embed="rId3"/>
          <a:srcRect/>
          <a:stretch>
            <a:fillRect/>
          </a:stretch>
        </p:blipFill>
        <p:spPr bwMode="auto">
          <a:xfrm>
            <a:off x="685800" y="1371600"/>
            <a:ext cx="3043238" cy="4243388"/>
          </a:xfrm>
          <a:prstGeom prst="rect">
            <a:avLst/>
          </a:prstGeom>
          <a:noFill/>
        </p:spPr>
      </p:pic>
      <p:sp>
        <p:nvSpPr>
          <p:cNvPr id="4101" name="Text Box 5"/>
          <p:cNvSpPr txBox="1">
            <a:spLocks noChangeArrowheads="1"/>
          </p:cNvSpPr>
          <p:nvPr/>
        </p:nvSpPr>
        <p:spPr bwMode="auto">
          <a:xfrm>
            <a:off x="381000" y="5715000"/>
            <a:ext cx="3733800" cy="366713"/>
          </a:xfrm>
          <a:prstGeom prst="rect">
            <a:avLst/>
          </a:prstGeom>
          <a:noFill/>
          <a:ln w="9525">
            <a:noFill/>
            <a:miter lim="800000"/>
            <a:headEnd/>
            <a:tailEnd/>
          </a:ln>
        </p:spPr>
        <p:txBody>
          <a:bodyPr>
            <a:spAutoFit/>
          </a:bodyPr>
          <a:lstStyle/>
          <a:p>
            <a:pPr algn="ctr">
              <a:spcBef>
                <a:spcPct val="50000"/>
              </a:spcBef>
            </a:pPr>
            <a:r>
              <a:rPr lang="en-US" sz="1800" dirty="0"/>
              <a:t>Christian Huygens (1629-1695)</a:t>
            </a:r>
          </a:p>
        </p:txBody>
      </p:sp>
      <p:sp>
        <p:nvSpPr>
          <p:cNvPr id="4106" name="Text Box 10"/>
          <p:cNvSpPr txBox="1">
            <a:spLocks noChangeArrowheads="1"/>
          </p:cNvSpPr>
          <p:nvPr/>
        </p:nvSpPr>
        <p:spPr bwMode="auto">
          <a:xfrm>
            <a:off x="4038600" y="4495800"/>
            <a:ext cx="4953000" cy="1569660"/>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Each point on the existing wave-front can be considered to act as a source of waves (sometimes referred to as "secondary wavelets").</a:t>
            </a:r>
          </a:p>
        </p:txBody>
      </p:sp>
      <p:pic>
        <p:nvPicPr>
          <p:cNvPr id="20482" name="Picture 2" descr="Image result for light waves Huygens construction"/>
          <p:cNvPicPr>
            <a:picLocks noChangeAspect="1" noChangeArrowheads="1"/>
          </p:cNvPicPr>
          <p:nvPr/>
        </p:nvPicPr>
        <p:blipFill>
          <a:blip r:embed="rId4"/>
          <a:srcRect/>
          <a:stretch>
            <a:fillRect/>
          </a:stretch>
        </p:blipFill>
        <p:spPr bwMode="auto">
          <a:xfrm rot="10800000">
            <a:off x="3886199" y="1295398"/>
            <a:ext cx="4876799" cy="2971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a:t>New </a:t>
            </a:r>
            <a:r>
              <a:rPr lang="en-US" dirty="0" smtClean="0"/>
              <a:t>observations: Interference</a:t>
            </a:r>
            <a:endParaRPr lang="en-US" dirty="0"/>
          </a:p>
        </p:txBody>
      </p:sp>
      <p:pic>
        <p:nvPicPr>
          <p:cNvPr id="9220" name="Picture 4" descr="doubleslit"/>
          <p:cNvPicPr>
            <a:picLocks noChangeAspect="1" noChangeArrowheads="1"/>
          </p:cNvPicPr>
          <p:nvPr/>
        </p:nvPicPr>
        <p:blipFill>
          <a:blip r:embed="rId3"/>
          <a:srcRect/>
          <a:stretch>
            <a:fillRect/>
          </a:stretch>
        </p:blipFill>
        <p:spPr bwMode="auto">
          <a:xfrm>
            <a:off x="2438400" y="1447800"/>
            <a:ext cx="4000500" cy="4686300"/>
          </a:xfrm>
          <a:prstGeom prst="rect">
            <a:avLst/>
          </a:prstGeom>
          <a:noFill/>
        </p:spPr>
      </p:pic>
      <p:pic>
        <p:nvPicPr>
          <p:cNvPr id="9221" name="Picture 5" descr="Doubleslitdiffraction"/>
          <p:cNvPicPr>
            <a:picLocks noChangeAspect="1" noChangeArrowheads="1"/>
          </p:cNvPicPr>
          <p:nvPr/>
        </p:nvPicPr>
        <p:blipFill>
          <a:blip r:embed="rId4"/>
          <a:srcRect/>
          <a:stretch>
            <a:fillRect/>
          </a:stretch>
        </p:blipFill>
        <p:spPr bwMode="auto">
          <a:xfrm>
            <a:off x="6858000" y="4572000"/>
            <a:ext cx="1990725" cy="1111250"/>
          </a:xfrm>
          <a:prstGeom prst="rect">
            <a:avLst/>
          </a:prstGeom>
          <a:noFill/>
        </p:spPr>
      </p:pic>
      <p:grpSp>
        <p:nvGrpSpPr>
          <p:cNvPr id="2" name="Group 8"/>
          <p:cNvGrpSpPr>
            <a:grpSpLocks/>
          </p:cNvGrpSpPr>
          <p:nvPr/>
        </p:nvGrpSpPr>
        <p:grpSpPr bwMode="auto">
          <a:xfrm>
            <a:off x="304800" y="1447800"/>
            <a:ext cx="1905000" cy="2927350"/>
            <a:chOff x="192" y="912"/>
            <a:chExt cx="1200" cy="1844"/>
          </a:xfrm>
        </p:grpSpPr>
        <p:pic>
          <p:nvPicPr>
            <p:cNvPr id="9222" name="Picture 6" descr="479px-Thomas_Young_(scientist)"/>
            <p:cNvPicPr>
              <a:picLocks noChangeAspect="1" noChangeArrowheads="1"/>
            </p:cNvPicPr>
            <p:nvPr/>
          </p:nvPicPr>
          <p:blipFill>
            <a:blip r:embed="rId5"/>
            <a:srcRect/>
            <a:stretch>
              <a:fillRect/>
            </a:stretch>
          </p:blipFill>
          <p:spPr bwMode="auto">
            <a:xfrm>
              <a:off x="240" y="912"/>
              <a:ext cx="1151" cy="1440"/>
            </a:xfrm>
            <a:prstGeom prst="rect">
              <a:avLst/>
            </a:prstGeom>
            <a:noFill/>
          </p:spPr>
        </p:pic>
        <p:sp>
          <p:nvSpPr>
            <p:cNvPr id="9223" name="Text Box 7"/>
            <p:cNvSpPr txBox="1">
              <a:spLocks noChangeArrowheads="1"/>
            </p:cNvSpPr>
            <p:nvPr/>
          </p:nvSpPr>
          <p:spPr bwMode="auto">
            <a:xfrm>
              <a:off x="192" y="2352"/>
              <a:ext cx="1200" cy="404"/>
            </a:xfrm>
            <a:prstGeom prst="rect">
              <a:avLst/>
            </a:prstGeom>
            <a:noFill/>
            <a:ln w="9525">
              <a:noFill/>
              <a:miter lim="800000"/>
              <a:headEnd/>
              <a:tailEnd/>
            </a:ln>
          </p:spPr>
          <p:txBody>
            <a:bodyPr>
              <a:spAutoFit/>
            </a:bodyPr>
            <a:lstStyle/>
            <a:p>
              <a:pPr algn="ctr">
                <a:spcBef>
                  <a:spcPct val="50000"/>
                </a:spcBef>
              </a:pPr>
              <a:r>
                <a:rPr lang="en-US" sz="1800"/>
                <a:t>Thomas Young (1773-1829)</a:t>
              </a:r>
            </a:p>
          </p:txBody>
        </p:sp>
      </p:grpSp>
      <p:sp>
        <p:nvSpPr>
          <p:cNvPr id="9225" name="Text Box 9"/>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pPr algn="ctr">
              <a:spcBef>
                <a:spcPct val="50000"/>
              </a:spcBef>
            </a:pPr>
            <a:r>
              <a:rPr lang="en-US"/>
              <a:t>Light is a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smtClean="0"/>
              <a:t>Interference in Nature</a:t>
            </a:r>
            <a:endParaRPr lang="en-US" dirty="0"/>
          </a:p>
        </p:txBody>
      </p:sp>
      <p:sp>
        <p:nvSpPr>
          <p:cNvPr id="9225" name="Text Box 9"/>
          <p:cNvSpPr txBox="1">
            <a:spLocks noChangeArrowheads="1"/>
          </p:cNvSpPr>
          <p:nvPr/>
        </p:nvSpPr>
        <p:spPr bwMode="auto">
          <a:xfrm>
            <a:off x="2209800" y="6248400"/>
            <a:ext cx="4876800" cy="369332"/>
          </a:xfrm>
          <a:prstGeom prst="rect">
            <a:avLst/>
          </a:prstGeom>
          <a:noFill/>
          <a:ln w="9525">
            <a:noFill/>
            <a:miter lim="800000"/>
            <a:headEnd/>
            <a:tailEnd/>
          </a:ln>
        </p:spPr>
        <p:txBody>
          <a:bodyPr>
            <a:spAutoFit/>
          </a:bodyPr>
          <a:lstStyle/>
          <a:p>
            <a:pPr algn="ctr">
              <a:spcBef>
                <a:spcPct val="50000"/>
              </a:spcBef>
            </a:pPr>
            <a:r>
              <a:rPr lang="en-US" dirty="0">
                <a:solidFill>
                  <a:srgbClr val="FF0000"/>
                </a:solidFill>
              </a:rPr>
              <a:t>Light is a wave!</a:t>
            </a:r>
          </a:p>
        </p:txBody>
      </p:sp>
      <p:pic>
        <p:nvPicPr>
          <p:cNvPr id="30722" name="Picture 2" descr="http://ircamera.as.arizona.edu/NatSci102/NatSci102/images/interference_water.jpg"/>
          <p:cNvPicPr>
            <a:picLocks noChangeAspect="1" noChangeArrowheads="1"/>
          </p:cNvPicPr>
          <p:nvPr/>
        </p:nvPicPr>
        <p:blipFill>
          <a:blip r:embed="rId3"/>
          <a:srcRect/>
          <a:stretch>
            <a:fillRect/>
          </a:stretch>
        </p:blipFill>
        <p:spPr bwMode="auto">
          <a:xfrm>
            <a:off x="762000" y="1371600"/>
            <a:ext cx="76962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a:t>New </a:t>
            </a:r>
            <a:r>
              <a:rPr lang="en-US" dirty="0" smtClean="0"/>
              <a:t>observations: Diffraction</a:t>
            </a:r>
            <a:endParaRPr lang="en-US" dirty="0"/>
          </a:p>
        </p:txBody>
      </p:sp>
      <p:sp>
        <p:nvSpPr>
          <p:cNvPr id="9225" name="Text Box 9"/>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pPr algn="ctr">
              <a:spcBef>
                <a:spcPct val="50000"/>
              </a:spcBef>
            </a:pPr>
            <a:r>
              <a:rPr lang="en-US"/>
              <a:t>Light is a wave!</a:t>
            </a:r>
          </a:p>
        </p:txBody>
      </p:sp>
      <p:pic>
        <p:nvPicPr>
          <p:cNvPr id="35842" name="Picture 2" descr="Image result for Diffraction of light physics examples"/>
          <p:cNvPicPr>
            <a:picLocks noChangeAspect="1" noChangeArrowheads="1"/>
          </p:cNvPicPr>
          <p:nvPr/>
        </p:nvPicPr>
        <p:blipFill>
          <a:blip r:embed="rId3"/>
          <a:srcRect/>
          <a:stretch>
            <a:fillRect/>
          </a:stretch>
        </p:blipFill>
        <p:spPr bwMode="auto">
          <a:xfrm>
            <a:off x="381000" y="1676400"/>
            <a:ext cx="3886200" cy="4343400"/>
          </a:xfrm>
          <a:prstGeom prst="rect">
            <a:avLst/>
          </a:prstGeom>
          <a:noFill/>
        </p:spPr>
      </p:pic>
      <p:sp>
        <p:nvSpPr>
          <p:cNvPr id="35844" name="AutoShape 4"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0" name="Picture 10" descr="https://encrypted-tbn0.gstatic.com/images?q=tbn:ANd9GcQlMQhFMjQf3sQBa9O6OCK1HPh-wooC5YH3K4ThZKSHfToTqDqV"/>
          <p:cNvPicPr>
            <a:picLocks noChangeAspect="1" noChangeArrowheads="1"/>
          </p:cNvPicPr>
          <p:nvPr/>
        </p:nvPicPr>
        <p:blipFill>
          <a:blip r:embed="rId4"/>
          <a:srcRect/>
          <a:stretch>
            <a:fillRect/>
          </a:stretch>
        </p:blipFill>
        <p:spPr bwMode="auto">
          <a:xfrm>
            <a:off x="4648200" y="1524000"/>
            <a:ext cx="3657600" cy="2514600"/>
          </a:xfrm>
          <a:prstGeom prst="rect">
            <a:avLst/>
          </a:prstGeom>
          <a:noFill/>
        </p:spPr>
      </p:pic>
      <p:pic>
        <p:nvPicPr>
          <p:cNvPr id="35852" name="Picture 12" descr="https://tse2.mm.bing.net/th?id=OIP.MbbOPZpSv6Xt42KufZg3LwHaE7&amp;pid=15.1&amp;P=0&amp;w=228&amp;h=153"/>
          <p:cNvPicPr>
            <a:picLocks noChangeAspect="1" noChangeArrowheads="1"/>
          </p:cNvPicPr>
          <p:nvPr/>
        </p:nvPicPr>
        <p:blipFill>
          <a:blip r:embed="rId5"/>
          <a:srcRect/>
          <a:stretch>
            <a:fillRect/>
          </a:stretch>
        </p:blipFill>
        <p:spPr bwMode="auto">
          <a:xfrm>
            <a:off x="4495800" y="3886200"/>
            <a:ext cx="3962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smtClean="0"/>
              <a:t> Diffraction in Nature</a:t>
            </a:r>
            <a:endParaRPr lang="en-US" dirty="0"/>
          </a:p>
        </p:txBody>
      </p:sp>
      <p:sp>
        <p:nvSpPr>
          <p:cNvPr id="9225" name="Text Box 9"/>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pPr algn="ctr">
              <a:spcBef>
                <a:spcPct val="50000"/>
              </a:spcBef>
            </a:pPr>
            <a:r>
              <a:rPr lang="en-US"/>
              <a:t>Light is a wave!</a:t>
            </a:r>
          </a:p>
        </p:txBody>
      </p:sp>
      <p:sp>
        <p:nvSpPr>
          <p:cNvPr id="35844" name="AutoShape 4"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4" name="Picture 2" descr="https://upload.wikimedia.org/wikipedia/commons/thumb/8/81/Cloud_in_the_sunlight.jpg/512px-Cloud_in_the_sunlight.jpg"/>
          <p:cNvPicPr>
            <a:picLocks noChangeAspect="1" noChangeArrowheads="1"/>
          </p:cNvPicPr>
          <p:nvPr/>
        </p:nvPicPr>
        <p:blipFill>
          <a:blip r:embed="rId3"/>
          <a:srcRect/>
          <a:stretch>
            <a:fillRect/>
          </a:stretch>
        </p:blipFill>
        <p:spPr bwMode="auto">
          <a:xfrm>
            <a:off x="1066800" y="1143000"/>
            <a:ext cx="7086600" cy="487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lstStyle/>
          <a:p>
            <a:r>
              <a:rPr lang="en-US" dirty="0" smtClean="0"/>
              <a:t>Polarization Of Light</a:t>
            </a:r>
            <a:endParaRPr lang="en-US" dirty="0"/>
          </a:p>
        </p:txBody>
      </p:sp>
      <p:pic>
        <p:nvPicPr>
          <p:cNvPr id="40962" name="Picture 2" descr="https://www.wonderwhizkids.com/images/content/physics/waves_optics/interference_diffraction/Concept_map/polarisation1.gif"/>
          <p:cNvPicPr>
            <a:picLocks noChangeAspect="1" noChangeArrowheads="1"/>
          </p:cNvPicPr>
          <p:nvPr/>
        </p:nvPicPr>
        <p:blipFill>
          <a:blip r:embed="rId3"/>
          <a:srcRect/>
          <a:stretch>
            <a:fillRect/>
          </a:stretch>
        </p:blipFill>
        <p:spPr bwMode="auto">
          <a:xfrm>
            <a:off x="990600" y="1295400"/>
            <a:ext cx="7162800" cy="5105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smtClean="0"/>
              <a:t> Polarization in Nature</a:t>
            </a:r>
            <a:endParaRPr lang="en-US" dirty="0"/>
          </a:p>
        </p:txBody>
      </p:sp>
      <p:sp>
        <p:nvSpPr>
          <p:cNvPr id="9225" name="Text Box 9"/>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pPr algn="ctr">
              <a:spcBef>
                <a:spcPct val="50000"/>
              </a:spcBef>
            </a:pPr>
            <a:r>
              <a:rPr lang="en-US"/>
              <a:t>Light is a wave!</a:t>
            </a:r>
          </a:p>
        </p:txBody>
      </p:sp>
      <p:sp>
        <p:nvSpPr>
          <p:cNvPr id="35844" name="AutoShape 4"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Image result for diffraction of light waves at straight edge"/>
          <p:cNvSpPr>
            <a:spLocks noChangeAspect="1" noChangeArrowheads="1"/>
          </p:cNvSpPr>
          <p:nvPr/>
        </p:nvSpPr>
        <p:spPr bwMode="auto">
          <a:xfrm>
            <a:off x="155575" y="-852488"/>
            <a:ext cx="29908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54" name="Picture 6" descr="https://tse4.mm.bing.net/th?id=OIP.4S_VGO3-vxPPPi-FqFitbAHaGc&amp;pid=15.1&amp;P=0&amp;w=185&amp;h=162"/>
          <p:cNvPicPr>
            <a:picLocks noChangeAspect="1" noChangeArrowheads="1"/>
          </p:cNvPicPr>
          <p:nvPr/>
        </p:nvPicPr>
        <p:blipFill>
          <a:blip r:embed="rId3"/>
          <a:srcRect/>
          <a:stretch>
            <a:fillRect/>
          </a:stretch>
        </p:blipFill>
        <p:spPr bwMode="auto">
          <a:xfrm>
            <a:off x="4419600" y="2133600"/>
            <a:ext cx="3962400" cy="3962400"/>
          </a:xfrm>
          <a:prstGeom prst="rect">
            <a:avLst/>
          </a:prstGeom>
          <a:noFill/>
        </p:spPr>
      </p:pic>
      <p:pic>
        <p:nvPicPr>
          <p:cNvPr id="53256" name="Picture 8" descr="http://www.studyphysics.ca/newnotes/20/unit03_mechanicalwaves/chp141516_waves/images/light_reflect_polarized.gif"/>
          <p:cNvPicPr>
            <a:picLocks noChangeAspect="1" noChangeArrowheads="1"/>
          </p:cNvPicPr>
          <p:nvPr/>
        </p:nvPicPr>
        <p:blipFill>
          <a:blip r:embed="rId4"/>
          <a:srcRect/>
          <a:stretch>
            <a:fillRect/>
          </a:stretch>
        </p:blipFill>
        <p:spPr bwMode="auto">
          <a:xfrm>
            <a:off x="304800" y="3200400"/>
            <a:ext cx="4391025" cy="2219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990600"/>
          </a:xfrm>
        </p:spPr>
        <p:txBody>
          <a:bodyPr/>
          <a:lstStyle/>
          <a:p>
            <a:r>
              <a:rPr lang="en-US"/>
              <a:t>What kind of wave?</a:t>
            </a:r>
          </a:p>
        </p:txBody>
      </p:sp>
      <p:pic>
        <p:nvPicPr>
          <p:cNvPr id="10244" name="Picture 4" descr="183px-James_Clerk_Maxwell"/>
          <p:cNvPicPr>
            <a:picLocks noChangeAspect="1" noChangeArrowheads="1"/>
          </p:cNvPicPr>
          <p:nvPr/>
        </p:nvPicPr>
        <p:blipFill>
          <a:blip r:embed="rId3"/>
          <a:srcRect/>
          <a:stretch>
            <a:fillRect/>
          </a:stretch>
        </p:blipFill>
        <p:spPr bwMode="auto">
          <a:xfrm>
            <a:off x="914400" y="2286000"/>
            <a:ext cx="1965325" cy="2362200"/>
          </a:xfrm>
          <a:prstGeom prst="rect">
            <a:avLst/>
          </a:prstGeom>
          <a:noFill/>
        </p:spPr>
      </p:pic>
      <p:pic>
        <p:nvPicPr>
          <p:cNvPr id="10245" name="Picture 5" descr="maxwell"/>
          <p:cNvPicPr>
            <a:picLocks noChangeAspect="1" noChangeArrowheads="1"/>
          </p:cNvPicPr>
          <p:nvPr/>
        </p:nvPicPr>
        <p:blipFill>
          <a:blip r:embed="rId4"/>
          <a:srcRect/>
          <a:stretch>
            <a:fillRect/>
          </a:stretch>
        </p:blipFill>
        <p:spPr bwMode="auto">
          <a:xfrm>
            <a:off x="3505200" y="2438400"/>
            <a:ext cx="2327275" cy="2362200"/>
          </a:xfrm>
          <a:prstGeom prst="rect">
            <a:avLst/>
          </a:prstGeom>
          <a:noFill/>
        </p:spPr>
      </p:pic>
      <p:sp>
        <p:nvSpPr>
          <p:cNvPr id="10246" name="Text Box 6"/>
          <p:cNvSpPr txBox="1">
            <a:spLocks noChangeArrowheads="1"/>
          </p:cNvSpPr>
          <p:nvPr/>
        </p:nvSpPr>
        <p:spPr bwMode="auto">
          <a:xfrm>
            <a:off x="3657600" y="1371600"/>
            <a:ext cx="4953000" cy="457200"/>
          </a:xfrm>
          <a:prstGeom prst="rect">
            <a:avLst/>
          </a:prstGeom>
          <a:noFill/>
          <a:ln w="9525">
            <a:noFill/>
            <a:miter lim="800000"/>
            <a:headEnd/>
            <a:tailEnd/>
          </a:ln>
        </p:spPr>
        <p:txBody>
          <a:bodyPr>
            <a:spAutoFit/>
          </a:bodyPr>
          <a:lstStyle/>
          <a:p>
            <a:pPr>
              <a:spcBef>
                <a:spcPct val="50000"/>
              </a:spcBef>
            </a:pPr>
            <a:r>
              <a:rPr lang="en-US"/>
              <a:t>Light is an electromagnetic wave!</a:t>
            </a:r>
          </a:p>
        </p:txBody>
      </p:sp>
      <p:pic>
        <p:nvPicPr>
          <p:cNvPr id="10247" name="Picture 7" descr="0486606368"/>
          <p:cNvPicPr>
            <a:picLocks noChangeAspect="1" noChangeArrowheads="1"/>
          </p:cNvPicPr>
          <p:nvPr/>
        </p:nvPicPr>
        <p:blipFill>
          <a:blip r:embed="rId5"/>
          <a:srcRect/>
          <a:stretch>
            <a:fillRect/>
          </a:stretch>
        </p:blipFill>
        <p:spPr bwMode="auto">
          <a:xfrm>
            <a:off x="6019800" y="2057400"/>
            <a:ext cx="2065338" cy="3124200"/>
          </a:xfrm>
          <a:prstGeom prst="rect">
            <a:avLst/>
          </a:prstGeom>
          <a:noFill/>
        </p:spPr>
      </p:pic>
      <p:sp>
        <p:nvSpPr>
          <p:cNvPr id="10248" name="Text Box 8"/>
          <p:cNvSpPr txBox="1">
            <a:spLocks noChangeArrowheads="1"/>
          </p:cNvSpPr>
          <p:nvPr/>
        </p:nvSpPr>
        <p:spPr bwMode="auto">
          <a:xfrm>
            <a:off x="304800" y="5334000"/>
            <a:ext cx="8382000" cy="1190625"/>
          </a:xfrm>
          <a:prstGeom prst="rect">
            <a:avLst/>
          </a:prstGeom>
          <a:noFill/>
          <a:ln w="9525">
            <a:noFill/>
            <a:miter lim="800000"/>
            <a:headEnd/>
            <a:tailEnd/>
          </a:ln>
        </p:spPr>
        <p:txBody>
          <a:bodyPr>
            <a:spAutoFit/>
          </a:bodyPr>
          <a:lstStyle/>
          <a:p>
            <a:pPr>
              <a:spcBef>
                <a:spcPct val="50000"/>
              </a:spcBef>
            </a:pPr>
            <a:r>
              <a:rPr lang="en-US" sz="1800"/>
              <a:t>“This velocity is so nearly that of light, that it seems we have strong reason to conclude that light itself (including radiant heat, and other radiations if any) is an electromagnetic disturbance in the form of waves propagated through the electromagnetic field according to electromagnetic laws.”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1143000"/>
          </a:xfrm>
        </p:spPr>
        <p:txBody>
          <a:bodyPr/>
          <a:lstStyle/>
          <a:p>
            <a:r>
              <a:rPr lang="en-US"/>
              <a:t>Experimental support</a:t>
            </a:r>
          </a:p>
        </p:txBody>
      </p:sp>
      <p:sp>
        <p:nvSpPr>
          <p:cNvPr id="12293" name="Text Box 5"/>
          <p:cNvSpPr txBox="1">
            <a:spLocks noChangeArrowheads="1"/>
          </p:cNvSpPr>
          <p:nvPr/>
        </p:nvSpPr>
        <p:spPr bwMode="auto">
          <a:xfrm>
            <a:off x="3352800" y="5701030"/>
            <a:ext cx="5410200" cy="646331"/>
          </a:xfrm>
          <a:prstGeom prst="rect">
            <a:avLst/>
          </a:prstGeom>
          <a:noFill/>
          <a:ln w="9525">
            <a:noFill/>
            <a:miter lim="800000"/>
            <a:headEnd/>
            <a:tailEnd/>
          </a:ln>
        </p:spPr>
        <p:txBody>
          <a:bodyPr wrap="square">
            <a:spAutoFit/>
          </a:bodyPr>
          <a:lstStyle/>
          <a:p>
            <a:pPr>
              <a:spcBef>
                <a:spcPct val="50000"/>
              </a:spcBef>
            </a:pPr>
            <a:r>
              <a:rPr lang="en-US" sz="1800" dirty="0">
                <a:latin typeface="Helvetica" pitchFamily="1" charset="0"/>
              </a:rPr>
              <a:t>"</a:t>
            </a:r>
            <a:r>
              <a:rPr lang="en-US" sz="1800" dirty="0"/>
              <a:t>I do not think that the wireless waves I have discovered will have any practical application.</a:t>
            </a:r>
            <a:r>
              <a:rPr lang="en-US" sz="1800" dirty="0">
                <a:latin typeface="Helvetica" pitchFamily="1" charset="0"/>
              </a:rPr>
              <a:t>"</a:t>
            </a:r>
            <a:endParaRPr lang="en-US" dirty="0">
              <a:latin typeface="Helvetica" pitchFamily="1" charset="0"/>
            </a:endParaRPr>
          </a:p>
        </p:txBody>
      </p:sp>
      <p:grpSp>
        <p:nvGrpSpPr>
          <p:cNvPr id="2" name="Group 7"/>
          <p:cNvGrpSpPr>
            <a:grpSpLocks/>
          </p:cNvGrpSpPr>
          <p:nvPr/>
        </p:nvGrpSpPr>
        <p:grpSpPr bwMode="auto">
          <a:xfrm>
            <a:off x="838200" y="2057400"/>
            <a:ext cx="2209800" cy="3232150"/>
            <a:chOff x="528" y="1296"/>
            <a:chExt cx="1392" cy="2036"/>
          </a:xfrm>
        </p:grpSpPr>
        <p:pic>
          <p:nvPicPr>
            <p:cNvPr id="12292" name="Picture 4" descr="200px-Heinrich_Rudolf_Hertz"/>
            <p:cNvPicPr>
              <a:picLocks noChangeAspect="1" noChangeArrowheads="1"/>
            </p:cNvPicPr>
            <p:nvPr/>
          </p:nvPicPr>
          <p:blipFill>
            <a:blip r:embed="rId3"/>
            <a:srcRect/>
            <a:stretch>
              <a:fillRect/>
            </a:stretch>
          </p:blipFill>
          <p:spPr bwMode="auto">
            <a:xfrm>
              <a:off x="624" y="1296"/>
              <a:ext cx="1152" cy="1492"/>
            </a:xfrm>
            <a:prstGeom prst="rect">
              <a:avLst/>
            </a:prstGeom>
            <a:noFill/>
          </p:spPr>
        </p:pic>
        <p:sp>
          <p:nvSpPr>
            <p:cNvPr id="12294" name="Text Box 6"/>
            <p:cNvSpPr txBox="1">
              <a:spLocks noChangeArrowheads="1"/>
            </p:cNvSpPr>
            <p:nvPr/>
          </p:nvSpPr>
          <p:spPr bwMode="auto">
            <a:xfrm>
              <a:off x="528" y="2928"/>
              <a:ext cx="1392" cy="404"/>
            </a:xfrm>
            <a:prstGeom prst="rect">
              <a:avLst/>
            </a:prstGeom>
            <a:noFill/>
            <a:ln w="9525">
              <a:noFill/>
              <a:miter lim="800000"/>
              <a:headEnd/>
              <a:tailEnd/>
            </a:ln>
          </p:spPr>
          <p:txBody>
            <a:bodyPr>
              <a:spAutoFit/>
            </a:bodyPr>
            <a:lstStyle/>
            <a:p>
              <a:pPr algn="ctr">
                <a:spcBef>
                  <a:spcPct val="50000"/>
                </a:spcBef>
              </a:pPr>
              <a:r>
                <a:rPr lang="en-US" sz="1800"/>
                <a:t>Heinrich Hertz (1857 - 1894)</a:t>
              </a:r>
            </a:p>
          </p:txBody>
        </p:sp>
      </p:grpSp>
      <p:pic>
        <p:nvPicPr>
          <p:cNvPr id="12296" name="Picture 8" descr="hertzbasicexperiment"/>
          <p:cNvPicPr>
            <a:picLocks noChangeAspect="1" noChangeArrowheads="1"/>
          </p:cNvPicPr>
          <p:nvPr/>
        </p:nvPicPr>
        <p:blipFill>
          <a:blip r:embed="rId4"/>
          <a:srcRect/>
          <a:stretch>
            <a:fillRect/>
          </a:stretch>
        </p:blipFill>
        <p:spPr bwMode="auto">
          <a:xfrm>
            <a:off x="3352800" y="1600200"/>
            <a:ext cx="4876800" cy="4038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lstStyle/>
          <a:p>
            <a:r>
              <a:rPr lang="en-US"/>
              <a:t>Light as waves</a:t>
            </a:r>
          </a:p>
        </p:txBody>
      </p:sp>
      <p:pic>
        <p:nvPicPr>
          <p:cNvPr id="13316" name="Picture 4" descr="emwv"/>
          <p:cNvPicPr>
            <a:picLocks noChangeAspect="1" noChangeArrowheads="1"/>
          </p:cNvPicPr>
          <p:nvPr/>
        </p:nvPicPr>
        <p:blipFill>
          <a:blip r:embed="rId3"/>
          <a:srcRect/>
          <a:stretch>
            <a:fillRect/>
          </a:stretch>
        </p:blipFill>
        <p:spPr bwMode="auto">
          <a:xfrm>
            <a:off x="1219200" y="1524000"/>
            <a:ext cx="5486400" cy="4297363"/>
          </a:xfrm>
          <a:prstGeom prst="rect">
            <a:avLst/>
          </a:prstGeom>
          <a:noFill/>
        </p:spPr>
      </p:pic>
      <p:grpSp>
        <p:nvGrpSpPr>
          <p:cNvPr id="2" name="Group 5"/>
          <p:cNvGrpSpPr>
            <a:grpSpLocks/>
          </p:cNvGrpSpPr>
          <p:nvPr/>
        </p:nvGrpSpPr>
        <p:grpSpPr bwMode="auto">
          <a:xfrm>
            <a:off x="7086600" y="2971800"/>
            <a:ext cx="1524000" cy="914400"/>
            <a:chOff x="1440" y="2928"/>
            <a:chExt cx="960" cy="576"/>
          </a:xfrm>
        </p:grpSpPr>
        <p:sp>
          <p:nvSpPr>
            <p:cNvPr id="13318" name="Rectangle 6"/>
            <p:cNvSpPr>
              <a:spLocks noChangeArrowheads="1"/>
            </p:cNvSpPr>
            <p:nvPr/>
          </p:nvSpPr>
          <p:spPr bwMode="auto">
            <a:xfrm>
              <a:off x="1440" y="2928"/>
              <a:ext cx="960" cy="576"/>
            </a:xfrm>
            <a:prstGeom prst="rect">
              <a:avLst/>
            </a:prstGeom>
            <a:solidFill>
              <a:srgbClr val="FFFBD5"/>
            </a:solidFill>
            <a:ln w="9525">
              <a:solidFill>
                <a:srgbClr val="B73454"/>
              </a:solidFill>
              <a:miter lim="800000"/>
              <a:headEnd/>
              <a:tailEnd/>
            </a:ln>
          </p:spPr>
          <p:txBody>
            <a:bodyPr wrap="none" anchor="ctr"/>
            <a:lstStyle/>
            <a:p>
              <a:endParaRPr lang="en-US"/>
            </a:p>
          </p:txBody>
        </p:sp>
        <p:sp>
          <p:nvSpPr>
            <p:cNvPr id="13319" name="Text Box 7"/>
            <p:cNvSpPr txBox="1">
              <a:spLocks noChangeArrowheads="1"/>
            </p:cNvSpPr>
            <p:nvPr/>
          </p:nvSpPr>
          <p:spPr bwMode="auto">
            <a:xfrm>
              <a:off x="1584" y="3072"/>
              <a:ext cx="432"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a:t>
              </a:r>
              <a:r>
                <a:rPr lang="en-US">
                  <a:solidFill>
                    <a:srgbClr val="B73454"/>
                  </a:solidFill>
                </a:rPr>
                <a:t> =</a:t>
              </a:r>
            </a:p>
          </p:txBody>
        </p:sp>
        <p:sp>
          <p:nvSpPr>
            <p:cNvPr id="13320" name="Text Box 8"/>
            <p:cNvSpPr txBox="1">
              <a:spLocks noChangeArrowheads="1"/>
            </p:cNvSpPr>
            <p:nvPr/>
          </p:nvSpPr>
          <p:spPr bwMode="auto">
            <a:xfrm>
              <a:off x="2016" y="3216"/>
              <a:ext cx="288"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a:t>
              </a:r>
              <a:endParaRPr lang="en-US">
                <a:solidFill>
                  <a:srgbClr val="B73454"/>
                </a:solidFill>
              </a:endParaRPr>
            </a:p>
          </p:txBody>
        </p:sp>
        <p:sp>
          <p:nvSpPr>
            <p:cNvPr id="13321" name="Line 9"/>
            <p:cNvSpPr>
              <a:spLocks noChangeShapeType="1"/>
            </p:cNvSpPr>
            <p:nvPr/>
          </p:nvSpPr>
          <p:spPr bwMode="auto">
            <a:xfrm>
              <a:off x="2016" y="3216"/>
              <a:ext cx="192" cy="0"/>
            </a:xfrm>
            <a:prstGeom prst="line">
              <a:avLst/>
            </a:prstGeom>
            <a:noFill/>
            <a:ln w="9525">
              <a:solidFill>
                <a:srgbClr val="B73454"/>
              </a:solidFill>
              <a:round/>
              <a:headEnd/>
              <a:tailEnd/>
            </a:ln>
          </p:spPr>
          <p:txBody>
            <a:bodyPr wrap="none" anchor="ctr"/>
            <a:lstStyle/>
            <a:p>
              <a:endParaRPr lang="en-US"/>
            </a:p>
          </p:txBody>
        </p:sp>
        <p:sp>
          <p:nvSpPr>
            <p:cNvPr id="13322" name="Text Box 10"/>
            <p:cNvSpPr txBox="1">
              <a:spLocks noChangeArrowheads="1"/>
            </p:cNvSpPr>
            <p:nvPr/>
          </p:nvSpPr>
          <p:spPr bwMode="auto">
            <a:xfrm>
              <a:off x="2016" y="2928"/>
              <a:ext cx="240" cy="288"/>
            </a:xfrm>
            <a:prstGeom prst="rect">
              <a:avLst/>
            </a:prstGeom>
            <a:noFill/>
            <a:ln w="9525">
              <a:noFill/>
              <a:miter lim="800000"/>
              <a:headEnd/>
              <a:tailEnd/>
            </a:ln>
          </p:spPr>
          <p:txBody>
            <a:bodyPr>
              <a:spAutoFit/>
            </a:bodyPr>
            <a:lstStyle/>
            <a:p>
              <a:pPr>
                <a:spcBef>
                  <a:spcPct val="50000"/>
                </a:spcBef>
              </a:pPr>
              <a:r>
                <a:rPr lang="en-US">
                  <a:solidFill>
                    <a:srgbClr val="B73454"/>
                  </a:solidFill>
                </a:rPr>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oAutofit/>
          </a:bodyPr>
          <a:lstStyle/>
          <a:p>
            <a:r>
              <a:rPr lang="en-US" sz="8000" dirty="0" smtClean="0">
                <a:solidFill>
                  <a:srgbClr val="FF0000"/>
                </a:solidFill>
                <a:effectLst>
                  <a:outerShdw blurRad="60007" dist="310007" dir="7680000" sy="30000" kx="1300200" algn="ctr" rotWithShape="0">
                    <a:prstClr val="black">
                      <a:alpha val="32000"/>
                    </a:prstClr>
                  </a:outerShdw>
                </a:effectLst>
              </a:rPr>
              <a:t>L     I       G         H   T</a:t>
            </a:r>
            <a:endParaRPr lang="en-US" sz="8000" dirty="0">
              <a:solidFill>
                <a:srgbClr val="FF0000"/>
              </a:solidFill>
              <a:effectLst>
                <a:outerShdw blurRad="60007" dist="310007" dir="7680000" sy="30000" kx="1300200" algn="ctr" rotWithShape="0">
                  <a:prstClr val="black">
                    <a:alpha val="32000"/>
                  </a:prstClr>
                </a:outerShdw>
              </a:effectLst>
            </a:endParaRPr>
          </a:p>
        </p:txBody>
      </p:sp>
      <p:pic>
        <p:nvPicPr>
          <p:cNvPr id="4" name="Content Placeholder 3" descr="light.jpg"/>
          <p:cNvPicPr>
            <a:picLocks noGrp="1" noChangeAspect="1"/>
          </p:cNvPicPr>
          <p:nvPr>
            <p:ph idx="1"/>
          </p:nvPr>
        </p:nvPicPr>
        <p:blipFill>
          <a:blip r:embed="rId2"/>
          <a:stretch>
            <a:fillRect/>
          </a:stretch>
        </p:blipFill>
        <p:spPr>
          <a:xfrm>
            <a:off x="3575050" y="1586210"/>
            <a:ext cx="5111750" cy="3226792"/>
          </a:xfrm>
        </p:spPr>
      </p:pic>
      <p:sp>
        <p:nvSpPr>
          <p:cNvPr id="5" name="Text Placeholder 4"/>
          <p:cNvSpPr>
            <a:spLocks noGrp="1"/>
          </p:cNvSpPr>
          <p:nvPr>
            <p:ph type="body" sz="half" idx="2"/>
          </p:nvPr>
        </p:nvSpPr>
        <p:spPr>
          <a:xfrm>
            <a:off x="457200" y="1435100"/>
            <a:ext cx="8229600" cy="5041900"/>
          </a:xfrm>
        </p:spPr>
        <p:txBody>
          <a:bodyPr>
            <a:normAutofit fontScale="92500" lnSpcReduction="20000"/>
          </a:bodyPr>
          <a:lstStyle/>
          <a:p>
            <a:r>
              <a:rPr lang="en-US" sz="4000" dirty="0" smtClean="0">
                <a:solidFill>
                  <a:srgbClr val="7030A0"/>
                </a:solidFill>
                <a:effectLst>
                  <a:outerShdw blurRad="60007" dist="310007" dir="7680000" sy="30000" kx="1300200" algn="ctr" rotWithShape="0">
                    <a:prstClr val="black">
                      <a:alpha val="32000"/>
                    </a:prstClr>
                  </a:outerShdw>
                </a:effectLst>
              </a:rPr>
              <a:t>An</a:t>
            </a:r>
            <a:r>
              <a:rPr lang="en-US" sz="4000" dirty="0" smtClean="0">
                <a:solidFill>
                  <a:srgbClr val="0070C0"/>
                </a:solidFill>
                <a:effectLst>
                  <a:outerShdw blurRad="60007" dist="310007" dir="7680000" sy="30000" kx="1300200" algn="ctr" rotWithShape="0">
                    <a:prstClr val="black">
                      <a:alpha val="32000"/>
                    </a:prstClr>
                  </a:outerShdw>
                </a:effectLst>
              </a:rPr>
              <a:t> </a:t>
            </a:r>
          </a:p>
          <a:p>
            <a:r>
              <a:rPr lang="en-US" sz="4000" dirty="0" smtClean="0">
                <a:solidFill>
                  <a:srgbClr val="0070C0"/>
                </a:solidFill>
                <a:effectLst>
                  <a:outerShdw blurRad="60007" dist="310007" dir="7680000" sy="30000" kx="1300200" algn="ctr" rotWithShape="0">
                    <a:prstClr val="black">
                      <a:alpha val="32000"/>
                    </a:prstClr>
                  </a:outerShdw>
                </a:effectLst>
              </a:rPr>
              <a:t>Introduction </a:t>
            </a:r>
          </a:p>
          <a:p>
            <a:r>
              <a:rPr lang="en-US" sz="4000" dirty="0" smtClean="0">
                <a:solidFill>
                  <a:schemeClr val="accent5">
                    <a:lumMod val="60000"/>
                    <a:lumOff val="40000"/>
                  </a:schemeClr>
                </a:solidFill>
                <a:effectLst>
                  <a:outerShdw blurRad="60007" dist="310007" dir="7680000" sy="30000" kx="1300200" algn="ctr" rotWithShape="0">
                    <a:prstClr val="black">
                      <a:alpha val="32000"/>
                    </a:prstClr>
                  </a:outerShdw>
                </a:effectLst>
              </a:rPr>
              <a:t>To </a:t>
            </a:r>
          </a:p>
          <a:p>
            <a:r>
              <a:rPr lang="en-US" sz="4000" dirty="0" smtClean="0">
                <a:solidFill>
                  <a:srgbClr val="00B050"/>
                </a:solidFill>
                <a:effectLst>
                  <a:outerShdw blurRad="60007" dist="310007" dir="7680000" sy="30000" kx="1300200" algn="ctr" rotWithShape="0">
                    <a:prstClr val="black">
                      <a:alpha val="32000"/>
                    </a:prstClr>
                  </a:outerShdw>
                </a:effectLst>
              </a:rPr>
              <a:t>Nature</a:t>
            </a:r>
            <a:r>
              <a:rPr lang="en-US" sz="4000" dirty="0" smtClean="0">
                <a:solidFill>
                  <a:srgbClr val="0070C0"/>
                </a:solidFill>
                <a:effectLst>
                  <a:outerShdw blurRad="60007" dist="310007" dir="7680000" sy="30000" kx="1300200" algn="ctr" rotWithShape="0">
                    <a:prstClr val="black">
                      <a:alpha val="32000"/>
                    </a:prstClr>
                  </a:outerShdw>
                </a:effectLst>
              </a:rPr>
              <a:t> </a:t>
            </a:r>
          </a:p>
          <a:p>
            <a:r>
              <a:rPr lang="en-US" sz="4000" dirty="0" smtClean="0">
                <a:solidFill>
                  <a:srgbClr val="FFFF00"/>
                </a:solidFill>
                <a:effectLst>
                  <a:outerShdw blurRad="60007" dist="310007" dir="7680000" sy="30000" kx="1300200" algn="ctr" rotWithShape="0">
                    <a:prstClr val="black">
                      <a:alpha val="32000"/>
                    </a:prstClr>
                  </a:outerShdw>
                </a:effectLst>
              </a:rPr>
              <a:t>Of </a:t>
            </a:r>
          </a:p>
          <a:p>
            <a:r>
              <a:rPr lang="en-US" sz="4000" dirty="0" smtClean="0">
                <a:solidFill>
                  <a:schemeClr val="accent6"/>
                </a:solidFill>
                <a:effectLst>
                  <a:outerShdw blurRad="60007" dir="1500000" sy="-30000" kx="800400" algn="bl" rotWithShape="0">
                    <a:prstClr val="black">
                      <a:alpha val="20000"/>
                    </a:prstClr>
                  </a:outerShdw>
                </a:effectLst>
              </a:rPr>
              <a:t>The</a:t>
            </a:r>
          </a:p>
          <a:p>
            <a:r>
              <a:rPr lang="en-US" sz="4000" dirty="0" smtClean="0">
                <a:solidFill>
                  <a:srgbClr val="FF0000"/>
                </a:solidFill>
                <a:effectLst>
                  <a:outerShdw blurRad="60007" dir="1500000" sy="-30000" kx="800400" algn="bl" rotWithShape="0">
                    <a:prstClr val="black">
                      <a:alpha val="20000"/>
                    </a:prstClr>
                  </a:outerShdw>
                </a:effectLst>
              </a:rPr>
              <a:t>Light</a:t>
            </a:r>
          </a:p>
          <a:p>
            <a:r>
              <a:rPr lang="en-US" sz="4000" dirty="0" smtClean="0">
                <a:solidFill>
                  <a:srgbClr val="FF0000"/>
                </a:solidFill>
                <a:effectLst>
                  <a:outerShdw blurRad="60007" dir="1500000" sy="-30000" kx="800400" algn="bl" rotWithShape="0">
                    <a:prstClr val="black">
                      <a:alpha val="20000"/>
                    </a:prstClr>
                  </a:outerShdw>
                </a:effectLst>
              </a:rPr>
              <a:t> </a:t>
            </a:r>
            <a:r>
              <a:rPr lang="en-US" sz="4000" dirty="0" smtClean="0">
                <a:effectLst>
                  <a:outerShdw blurRad="60007" dir="1500000" sy="-30000" kx="800400" algn="bl" rotWithShape="0">
                    <a:prstClr val="black">
                      <a:alpha val="20000"/>
                    </a:prstClr>
                  </a:outerShdw>
                </a:effectLst>
              </a:rPr>
              <a:t>by Dr Kousik Mukherjee, Physics Dept, B </a:t>
            </a:r>
            <a:r>
              <a:rPr lang="en-US" sz="4000" dirty="0" err="1" smtClean="0">
                <a:effectLst>
                  <a:outerShdw blurRad="60007" dir="1500000" sy="-30000" kx="800400" algn="bl" rotWithShape="0">
                    <a:prstClr val="black">
                      <a:alpha val="20000"/>
                    </a:prstClr>
                  </a:outerShdw>
                </a:effectLst>
              </a:rPr>
              <a:t>B</a:t>
            </a:r>
            <a:r>
              <a:rPr lang="en-US" sz="4000" dirty="0" smtClean="0">
                <a:effectLst>
                  <a:outerShdw blurRad="60007" dir="1500000" sy="-30000" kx="800400" algn="bl" rotWithShape="0">
                    <a:prstClr val="black">
                      <a:alpha val="20000"/>
                    </a:prstClr>
                  </a:outerShdw>
                </a:effectLst>
              </a:rPr>
              <a:t> College, </a:t>
            </a:r>
            <a:r>
              <a:rPr lang="en-US" sz="4000" dirty="0" err="1" smtClean="0">
                <a:effectLst>
                  <a:outerShdw blurRad="60007" dir="1500000" sy="-30000" kx="800400" algn="bl" rotWithShape="0">
                    <a:prstClr val="black">
                      <a:alpha val="20000"/>
                    </a:prstClr>
                  </a:outerShdw>
                </a:effectLst>
              </a:rPr>
              <a:t>Asansol</a:t>
            </a:r>
            <a:r>
              <a:rPr lang="en-US" sz="4000" dirty="0" smtClean="0">
                <a:effectLst>
                  <a:outerShdw blurRad="60007" dir="1500000" sy="-30000" kx="800400" algn="bl" rotWithShape="0">
                    <a:prstClr val="black">
                      <a:alpha val="20000"/>
                    </a:prstClr>
                  </a:outerShdw>
                </a:effectLst>
              </a:rPr>
              <a:t>. </a:t>
            </a:r>
            <a:endParaRPr lang="en-US" sz="4000" dirty="0">
              <a:solidFill>
                <a:srgbClr val="FF0000"/>
              </a:solidFill>
              <a:effectLst>
                <a:outerShdw blurRad="60007" dir="1500000" sy="-30000" kx="800400" algn="bl" rotWithShape="0">
                  <a:prstClr val="black">
                    <a:alpha val="20000"/>
                  </a:prst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7772400" cy="685800"/>
          </a:xfrm>
        </p:spPr>
        <p:txBody>
          <a:bodyPr>
            <a:normAutofit fontScale="90000"/>
          </a:bodyPr>
          <a:lstStyle/>
          <a:p>
            <a:r>
              <a:rPr lang="en-US"/>
              <a:t>Light as waves</a:t>
            </a:r>
          </a:p>
        </p:txBody>
      </p:sp>
      <p:pic>
        <p:nvPicPr>
          <p:cNvPr id="57348" name="Picture 4" descr="image002"/>
          <p:cNvPicPr>
            <a:picLocks noChangeAspect="1" noChangeArrowheads="1"/>
          </p:cNvPicPr>
          <p:nvPr/>
        </p:nvPicPr>
        <p:blipFill>
          <a:blip r:embed="rId2"/>
          <a:srcRect/>
          <a:stretch>
            <a:fillRect/>
          </a:stretch>
        </p:blipFill>
        <p:spPr bwMode="auto">
          <a:xfrm>
            <a:off x="2438400" y="1600200"/>
            <a:ext cx="4438650" cy="3857625"/>
          </a:xfrm>
          <a:prstGeom prst="rect">
            <a:avLst/>
          </a:prstGeom>
          <a:noFill/>
        </p:spPr>
      </p:pic>
      <p:grpSp>
        <p:nvGrpSpPr>
          <p:cNvPr id="2" name="Group 7"/>
          <p:cNvGrpSpPr>
            <a:grpSpLocks/>
          </p:cNvGrpSpPr>
          <p:nvPr/>
        </p:nvGrpSpPr>
        <p:grpSpPr bwMode="auto">
          <a:xfrm>
            <a:off x="2590800" y="2438400"/>
            <a:ext cx="2514600" cy="2057400"/>
            <a:chOff x="1632" y="1536"/>
            <a:chExt cx="1584" cy="1296"/>
          </a:xfrm>
        </p:grpSpPr>
        <p:sp>
          <p:nvSpPr>
            <p:cNvPr id="57349" name="Line 5"/>
            <p:cNvSpPr>
              <a:spLocks noChangeShapeType="1"/>
            </p:cNvSpPr>
            <p:nvPr/>
          </p:nvSpPr>
          <p:spPr bwMode="auto">
            <a:xfrm flipV="1">
              <a:off x="1632" y="1536"/>
              <a:ext cx="1584" cy="1296"/>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57350" name="Text Box 6"/>
            <p:cNvSpPr txBox="1">
              <a:spLocks noChangeArrowheads="1"/>
            </p:cNvSpPr>
            <p:nvPr/>
          </p:nvSpPr>
          <p:spPr bwMode="auto">
            <a:xfrm>
              <a:off x="1824" y="1824"/>
              <a:ext cx="912" cy="288"/>
            </a:xfrm>
            <a:prstGeom prst="rect">
              <a:avLst/>
            </a:prstGeom>
            <a:noFill/>
            <a:ln w="9525">
              <a:noFill/>
              <a:miter lim="800000"/>
              <a:headEnd/>
              <a:tailEnd/>
            </a:ln>
          </p:spPr>
          <p:txBody>
            <a:bodyPr>
              <a:spAutoFit/>
            </a:bodyPr>
            <a:lstStyle/>
            <a:p>
              <a:pPr>
                <a:spcBef>
                  <a:spcPct val="50000"/>
                </a:spcBef>
              </a:pPr>
              <a:r>
                <a:rPr lang="en-US"/>
                <a:t>100 </a:t>
              </a:r>
              <a:r>
                <a:rPr lang="en-US">
                  <a:sym typeface="Symbol" pitchFamily="1" charset="2"/>
                </a:rPr>
                <a:t>m</a:t>
              </a:r>
              <a:endParaRPr lang="en-US"/>
            </a:p>
          </p:txBody>
        </p:sp>
      </p:grpSp>
      <p:sp>
        <p:nvSpPr>
          <p:cNvPr id="57353" name="Text Box 9"/>
          <p:cNvSpPr txBox="1">
            <a:spLocks noChangeArrowheads="1"/>
          </p:cNvSpPr>
          <p:nvPr/>
        </p:nvSpPr>
        <p:spPr bwMode="auto">
          <a:xfrm>
            <a:off x="2514600" y="5638800"/>
            <a:ext cx="4267200" cy="701675"/>
          </a:xfrm>
          <a:prstGeom prst="rect">
            <a:avLst/>
          </a:prstGeom>
          <a:noFill/>
          <a:ln w="9525">
            <a:noFill/>
            <a:miter lim="800000"/>
            <a:headEnd/>
            <a:tailEnd/>
          </a:ln>
        </p:spPr>
        <p:txBody>
          <a:bodyPr>
            <a:spAutoFit/>
          </a:bodyPr>
          <a:lstStyle/>
          <a:p>
            <a:pPr algn="ctr">
              <a:spcBef>
                <a:spcPct val="50000"/>
              </a:spcBef>
            </a:pPr>
            <a:r>
              <a:rPr lang="en-US" sz="2000"/>
              <a:t>167 times as small as the diameter of a hair!</a:t>
            </a:r>
          </a:p>
        </p:txBody>
      </p:sp>
      <p:sp>
        <p:nvSpPr>
          <p:cNvPr id="57354" name="Oval 10"/>
          <p:cNvSpPr>
            <a:spLocks noChangeArrowheads="1"/>
          </p:cNvSpPr>
          <p:nvPr/>
        </p:nvSpPr>
        <p:spPr bwMode="auto">
          <a:xfrm>
            <a:off x="5334000" y="2971800"/>
            <a:ext cx="26988" cy="26988"/>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3" name="Group 14"/>
          <p:cNvGrpSpPr>
            <a:grpSpLocks/>
          </p:cNvGrpSpPr>
          <p:nvPr/>
        </p:nvGrpSpPr>
        <p:grpSpPr bwMode="auto">
          <a:xfrm>
            <a:off x="5029200" y="3038475"/>
            <a:ext cx="1143000" cy="923925"/>
            <a:chOff x="3168" y="1914"/>
            <a:chExt cx="720" cy="582"/>
          </a:xfrm>
        </p:grpSpPr>
        <p:sp>
          <p:nvSpPr>
            <p:cNvPr id="57355" name="Line 11"/>
            <p:cNvSpPr>
              <a:spLocks noChangeShapeType="1"/>
            </p:cNvSpPr>
            <p:nvPr/>
          </p:nvSpPr>
          <p:spPr bwMode="auto">
            <a:xfrm flipH="1" flipV="1">
              <a:off x="3383" y="1914"/>
              <a:ext cx="121" cy="294"/>
            </a:xfrm>
            <a:prstGeom prst="line">
              <a:avLst/>
            </a:prstGeom>
            <a:noFill/>
            <a:ln w="9525">
              <a:solidFill>
                <a:schemeClr val="tx1"/>
              </a:solidFill>
              <a:round/>
              <a:headEnd/>
              <a:tailEnd type="triangle" w="med" len="med"/>
            </a:ln>
          </p:spPr>
          <p:txBody>
            <a:bodyPr wrap="none" anchor="ctr"/>
            <a:lstStyle/>
            <a:p>
              <a:endParaRPr lang="en-US"/>
            </a:p>
          </p:txBody>
        </p:sp>
        <p:sp>
          <p:nvSpPr>
            <p:cNvPr id="57356" name="Text Box 12"/>
            <p:cNvSpPr txBox="1">
              <a:spLocks noChangeArrowheads="1"/>
            </p:cNvSpPr>
            <p:nvPr/>
          </p:nvSpPr>
          <p:spPr bwMode="auto">
            <a:xfrm>
              <a:off x="3168" y="2208"/>
              <a:ext cx="720" cy="288"/>
            </a:xfrm>
            <a:prstGeom prst="rect">
              <a:avLst/>
            </a:prstGeom>
            <a:noFill/>
            <a:ln w="9525">
              <a:noFill/>
              <a:miter lim="800000"/>
              <a:headEnd/>
              <a:tailEnd/>
            </a:ln>
          </p:spPr>
          <p:txBody>
            <a:bodyPr>
              <a:spAutoFit/>
            </a:bodyPr>
            <a:lstStyle/>
            <a:p>
              <a:pPr>
                <a:spcBef>
                  <a:spcPct val="50000"/>
                </a:spcBef>
              </a:pPr>
              <a:r>
                <a:rPr lang="en-US"/>
                <a:t>0.6 </a:t>
              </a:r>
              <a:r>
                <a:rPr lang="en-US">
                  <a:sym typeface="Symbol" pitchFamily="1" charset="2"/>
                </a:rPr>
                <a:t>m</a:t>
              </a:r>
            </a:p>
          </p:txBody>
        </p:sp>
      </p:grpSp>
      <p:sp>
        <p:nvSpPr>
          <p:cNvPr id="57359" name="Rectangle 15"/>
          <p:cNvSpPr>
            <a:spLocks noChangeArrowheads="1"/>
          </p:cNvSpPr>
          <p:nvPr/>
        </p:nvSpPr>
        <p:spPr bwMode="auto">
          <a:xfrm>
            <a:off x="3886200" y="1143000"/>
            <a:ext cx="152400" cy="152400"/>
          </a:xfrm>
          <a:prstGeom prst="rect">
            <a:avLst/>
          </a:prstGeom>
          <a:solidFill>
            <a:srgbClr val="E34F02"/>
          </a:solidFill>
          <a:ln w="9525">
            <a:solidFill>
              <a:schemeClr val="tx1"/>
            </a:solidFill>
            <a:miter lim="800000"/>
            <a:headEnd/>
            <a:tailEnd/>
          </a:ln>
        </p:spPr>
        <p:txBody>
          <a:bodyPr wrap="none" anchor="ctr"/>
          <a:lstStyle/>
          <a:p>
            <a:endParaRPr lang="en-US"/>
          </a:p>
        </p:txBody>
      </p:sp>
      <p:sp>
        <p:nvSpPr>
          <p:cNvPr id="57360" name="Text Box 16"/>
          <p:cNvSpPr txBox="1">
            <a:spLocks noChangeArrowheads="1"/>
          </p:cNvSpPr>
          <p:nvPr/>
        </p:nvSpPr>
        <p:spPr bwMode="auto">
          <a:xfrm>
            <a:off x="4114800" y="990600"/>
            <a:ext cx="1295400" cy="457200"/>
          </a:xfrm>
          <a:prstGeom prst="rect">
            <a:avLst/>
          </a:prstGeom>
          <a:noFill/>
          <a:ln w="9525">
            <a:noFill/>
            <a:miter lim="800000"/>
            <a:headEnd/>
            <a:tailEnd/>
          </a:ln>
        </p:spPr>
        <p:txBody>
          <a:bodyPr>
            <a:spAutoFit/>
          </a:bodyPr>
          <a:lstStyle/>
          <a:p>
            <a:pPr>
              <a:spcBef>
                <a:spcPct val="50000"/>
              </a:spcBef>
            </a:pPr>
            <a:r>
              <a:rPr lang="en-US"/>
              <a:t>600 nm</a:t>
            </a:r>
          </a:p>
        </p:txBody>
      </p:sp>
      <p:sp>
        <p:nvSpPr>
          <p:cNvPr id="57361" name="Text Box 17"/>
          <p:cNvSpPr txBox="1">
            <a:spLocks noChangeArrowheads="1"/>
          </p:cNvSpPr>
          <p:nvPr/>
        </p:nvSpPr>
        <p:spPr bwMode="auto">
          <a:xfrm>
            <a:off x="5257800" y="990600"/>
            <a:ext cx="1676400" cy="457200"/>
          </a:xfrm>
          <a:prstGeom prst="rect">
            <a:avLst/>
          </a:prstGeom>
          <a:noFill/>
          <a:ln w="9525">
            <a:noFill/>
            <a:miter lim="800000"/>
            <a:headEnd/>
            <a:tailEnd/>
          </a:ln>
        </p:spPr>
        <p:txBody>
          <a:bodyPr>
            <a:spAutoFit/>
          </a:bodyPr>
          <a:lstStyle/>
          <a:p>
            <a:pPr>
              <a:spcBef>
                <a:spcPct val="50000"/>
              </a:spcBef>
            </a:pPr>
            <a:r>
              <a:rPr lang="en-US"/>
              <a:t>= 0.6 </a:t>
            </a:r>
            <a:r>
              <a:rPr lang="en-US">
                <a:sym typeface="Symbol" pitchFamily="1" charset="2"/>
              </a:rPr>
              <a:t></a:t>
            </a:r>
            <a:r>
              <a:rPr lang="en-US"/>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P spid="57354" grpId="0" animBg="1"/>
      <p:bldP spid="57359" grpId="0" animBg="1"/>
      <p:bldP spid="57360" grpId="0"/>
      <p:bldP spid="573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7772400" cy="1143000"/>
          </a:xfrm>
        </p:spPr>
        <p:txBody>
          <a:bodyPr/>
          <a:lstStyle/>
          <a:p>
            <a:r>
              <a:rPr lang="en-US"/>
              <a:t>Light as waves</a:t>
            </a:r>
          </a:p>
        </p:txBody>
      </p:sp>
      <p:sp>
        <p:nvSpPr>
          <p:cNvPr id="56324" name="Text Box 4"/>
          <p:cNvSpPr txBox="1">
            <a:spLocks noChangeArrowheads="1"/>
          </p:cNvSpPr>
          <p:nvPr/>
        </p:nvSpPr>
        <p:spPr bwMode="auto">
          <a:xfrm>
            <a:off x="685800" y="1524000"/>
            <a:ext cx="7772400" cy="1200329"/>
          </a:xfrm>
          <a:prstGeom prst="rect">
            <a:avLst/>
          </a:prstGeom>
          <a:noFill/>
          <a:ln w="9525">
            <a:noFill/>
            <a:miter lim="800000"/>
            <a:headEnd/>
            <a:tailEnd/>
          </a:ln>
        </p:spPr>
        <p:txBody>
          <a:bodyPr wrap="square">
            <a:spAutoFit/>
          </a:bodyPr>
          <a:lstStyle/>
          <a:p>
            <a:pPr>
              <a:spcBef>
                <a:spcPct val="50000"/>
              </a:spcBef>
            </a:pPr>
            <a:r>
              <a:rPr lang="en-US" dirty="0"/>
              <a:t>Sodium vapor lamps are sometimes used for public lighting. They give off a yellowish light with wavelength of 589 nm. What is the frequency of this radiation?</a:t>
            </a:r>
          </a:p>
        </p:txBody>
      </p:sp>
      <p:pic>
        <p:nvPicPr>
          <p:cNvPr id="56325" name="Picture 5" descr="tiva"/>
          <p:cNvPicPr>
            <a:picLocks noChangeAspect="1" noChangeArrowheads="1"/>
          </p:cNvPicPr>
          <p:nvPr/>
        </p:nvPicPr>
        <p:blipFill>
          <a:blip r:embed="rId3"/>
          <a:srcRect/>
          <a:stretch>
            <a:fillRect/>
          </a:stretch>
        </p:blipFill>
        <p:spPr bwMode="auto">
          <a:xfrm>
            <a:off x="2286000" y="3733800"/>
            <a:ext cx="4495800" cy="2895600"/>
          </a:xfrm>
          <a:prstGeom prst="rect">
            <a:avLst/>
          </a:prstGeom>
          <a:noFill/>
        </p:spPr>
      </p:pic>
      <p:graphicFrame>
        <p:nvGraphicFramePr>
          <p:cNvPr id="56326" name="Object 6"/>
          <p:cNvGraphicFramePr>
            <a:graphicFrameLocks noChangeAspect="1"/>
          </p:cNvGraphicFramePr>
          <p:nvPr/>
        </p:nvGraphicFramePr>
        <p:xfrm>
          <a:off x="914400" y="2866584"/>
          <a:ext cx="914400" cy="855663"/>
        </p:xfrm>
        <a:graphic>
          <a:graphicData uri="http://schemas.openxmlformats.org/presentationml/2006/ole">
            <p:oleObj spid="_x0000_s54274" name="Equation" r:id="rId4" imgW="393700" imgH="368300" progId="Equation.3">
              <p:embed/>
            </p:oleObj>
          </a:graphicData>
        </a:graphic>
      </p:graphicFrame>
      <p:graphicFrame>
        <p:nvGraphicFramePr>
          <p:cNvPr id="56327" name="Object 7"/>
          <p:cNvGraphicFramePr>
            <a:graphicFrameLocks noChangeAspect="1"/>
          </p:cNvGraphicFramePr>
          <p:nvPr/>
        </p:nvGraphicFramePr>
        <p:xfrm>
          <a:off x="1905000" y="2837544"/>
          <a:ext cx="2057400" cy="828675"/>
        </p:xfrm>
        <a:graphic>
          <a:graphicData uri="http://schemas.openxmlformats.org/presentationml/2006/ole">
            <p:oleObj spid="_x0000_s54275" name="Equation" r:id="rId5" imgW="977900" imgH="393700" progId="Equation.3">
              <p:embed/>
            </p:oleObj>
          </a:graphicData>
        </a:graphic>
      </p:graphicFrame>
      <p:graphicFrame>
        <p:nvGraphicFramePr>
          <p:cNvPr id="56328" name="Object 8"/>
          <p:cNvGraphicFramePr>
            <a:graphicFrameLocks noChangeAspect="1"/>
          </p:cNvGraphicFramePr>
          <p:nvPr/>
        </p:nvGraphicFramePr>
        <p:xfrm>
          <a:off x="4267200" y="2989974"/>
          <a:ext cx="3733800" cy="365125"/>
        </p:xfrm>
        <a:graphic>
          <a:graphicData uri="http://schemas.openxmlformats.org/presentationml/2006/ole">
            <p:oleObj spid="_x0000_s54276" name="Equation" r:id="rId6" imgW="1816100" imgH="177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52400"/>
            <a:ext cx="7772400" cy="914400"/>
          </a:xfrm>
        </p:spPr>
        <p:txBody>
          <a:bodyPr/>
          <a:lstStyle/>
          <a:p>
            <a:r>
              <a:rPr lang="en-US"/>
              <a:t>Spectrum of EM radiation</a:t>
            </a:r>
          </a:p>
        </p:txBody>
      </p:sp>
      <p:pic>
        <p:nvPicPr>
          <p:cNvPr id="14340" name="Picture 4" descr="spectrum"/>
          <p:cNvPicPr>
            <a:picLocks noChangeAspect="1" noChangeArrowheads="1"/>
          </p:cNvPicPr>
          <p:nvPr/>
        </p:nvPicPr>
        <p:blipFill>
          <a:blip r:embed="rId3"/>
          <a:srcRect/>
          <a:stretch>
            <a:fillRect/>
          </a:stretch>
        </p:blipFill>
        <p:spPr bwMode="auto">
          <a:xfrm>
            <a:off x="2895600" y="1295400"/>
            <a:ext cx="3552825" cy="50609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762000"/>
          </a:xfrm>
        </p:spPr>
        <p:txBody>
          <a:bodyPr/>
          <a:lstStyle/>
          <a:p>
            <a:r>
              <a:rPr lang="en-US"/>
              <a:t>Are we done?</a:t>
            </a:r>
          </a:p>
        </p:txBody>
      </p:sp>
      <p:grpSp>
        <p:nvGrpSpPr>
          <p:cNvPr id="2" name="Group 6"/>
          <p:cNvGrpSpPr>
            <a:grpSpLocks/>
          </p:cNvGrpSpPr>
          <p:nvPr/>
        </p:nvGrpSpPr>
        <p:grpSpPr bwMode="auto">
          <a:xfrm>
            <a:off x="457200" y="990600"/>
            <a:ext cx="2667000" cy="2409825"/>
            <a:chOff x="528" y="960"/>
            <a:chExt cx="1680" cy="1518"/>
          </a:xfrm>
        </p:grpSpPr>
        <p:pic>
          <p:nvPicPr>
            <p:cNvPr id="59396" name="Picture 4" descr="cddiffract"/>
            <p:cNvPicPr>
              <a:picLocks noChangeAspect="1" noChangeArrowheads="1"/>
            </p:cNvPicPr>
            <p:nvPr/>
          </p:nvPicPr>
          <p:blipFill>
            <a:blip r:embed="rId2"/>
            <a:srcRect/>
            <a:stretch>
              <a:fillRect/>
            </a:stretch>
          </p:blipFill>
          <p:spPr bwMode="auto">
            <a:xfrm>
              <a:off x="528" y="1248"/>
              <a:ext cx="1680" cy="1230"/>
            </a:xfrm>
            <a:prstGeom prst="rect">
              <a:avLst/>
            </a:prstGeom>
            <a:noFill/>
          </p:spPr>
        </p:pic>
        <p:sp>
          <p:nvSpPr>
            <p:cNvPr id="59397" name="Text Box 5"/>
            <p:cNvSpPr txBox="1">
              <a:spLocks noChangeArrowheads="1"/>
            </p:cNvSpPr>
            <p:nvPr/>
          </p:nvSpPr>
          <p:spPr bwMode="auto">
            <a:xfrm>
              <a:off x="528" y="960"/>
              <a:ext cx="1680" cy="288"/>
            </a:xfrm>
            <a:prstGeom prst="rect">
              <a:avLst/>
            </a:prstGeom>
            <a:noFill/>
            <a:ln w="9525">
              <a:noFill/>
              <a:miter lim="800000"/>
              <a:headEnd/>
              <a:tailEnd/>
            </a:ln>
          </p:spPr>
          <p:txBody>
            <a:bodyPr>
              <a:spAutoFit/>
            </a:bodyPr>
            <a:lstStyle/>
            <a:p>
              <a:pPr algn="ctr">
                <a:spcBef>
                  <a:spcPct val="50000"/>
                </a:spcBef>
              </a:pPr>
              <a:r>
                <a:rPr lang="en-US"/>
                <a:t>diffraction</a:t>
              </a:r>
            </a:p>
          </p:txBody>
        </p:sp>
      </p:grpSp>
      <p:grpSp>
        <p:nvGrpSpPr>
          <p:cNvPr id="3" name="Group 9"/>
          <p:cNvGrpSpPr>
            <a:grpSpLocks/>
          </p:cNvGrpSpPr>
          <p:nvPr/>
        </p:nvGrpSpPr>
        <p:grpSpPr bwMode="auto">
          <a:xfrm>
            <a:off x="3352800" y="914400"/>
            <a:ext cx="2286000" cy="2578100"/>
            <a:chOff x="2400" y="1152"/>
            <a:chExt cx="1440" cy="1624"/>
          </a:xfrm>
        </p:grpSpPr>
        <p:pic>
          <p:nvPicPr>
            <p:cNvPr id="59399" name="Picture 7" descr="200px-Refraction-with-soda-straw"/>
            <p:cNvPicPr>
              <a:picLocks noChangeAspect="1" noChangeArrowheads="1"/>
            </p:cNvPicPr>
            <p:nvPr/>
          </p:nvPicPr>
          <p:blipFill>
            <a:blip r:embed="rId3"/>
            <a:srcRect/>
            <a:stretch>
              <a:fillRect/>
            </a:stretch>
          </p:blipFill>
          <p:spPr bwMode="auto">
            <a:xfrm>
              <a:off x="2496" y="1392"/>
              <a:ext cx="1219" cy="1384"/>
            </a:xfrm>
            <a:prstGeom prst="rect">
              <a:avLst/>
            </a:prstGeom>
            <a:noFill/>
          </p:spPr>
        </p:pic>
        <p:sp>
          <p:nvSpPr>
            <p:cNvPr id="59400" name="Text Box 8"/>
            <p:cNvSpPr txBox="1">
              <a:spLocks noChangeArrowheads="1"/>
            </p:cNvSpPr>
            <p:nvPr/>
          </p:nvSpPr>
          <p:spPr bwMode="auto">
            <a:xfrm>
              <a:off x="2400" y="1152"/>
              <a:ext cx="1440" cy="288"/>
            </a:xfrm>
            <a:prstGeom prst="rect">
              <a:avLst/>
            </a:prstGeom>
            <a:noFill/>
            <a:ln w="9525">
              <a:noFill/>
              <a:miter lim="800000"/>
              <a:headEnd/>
              <a:tailEnd/>
            </a:ln>
          </p:spPr>
          <p:txBody>
            <a:bodyPr>
              <a:spAutoFit/>
            </a:bodyPr>
            <a:lstStyle/>
            <a:p>
              <a:pPr algn="ctr">
                <a:spcBef>
                  <a:spcPct val="50000"/>
                </a:spcBef>
              </a:pPr>
              <a:r>
                <a:rPr lang="en-US"/>
                <a:t>refraction</a:t>
              </a:r>
            </a:p>
          </p:txBody>
        </p:sp>
      </p:grpSp>
      <p:grpSp>
        <p:nvGrpSpPr>
          <p:cNvPr id="4" name="Group 12"/>
          <p:cNvGrpSpPr>
            <a:grpSpLocks/>
          </p:cNvGrpSpPr>
          <p:nvPr/>
        </p:nvGrpSpPr>
        <p:grpSpPr bwMode="auto">
          <a:xfrm>
            <a:off x="3505200" y="3810000"/>
            <a:ext cx="1868488" cy="2590800"/>
            <a:chOff x="4080" y="1152"/>
            <a:chExt cx="1177" cy="1632"/>
          </a:xfrm>
        </p:grpSpPr>
        <p:pic>
          <p:nvPicPr>
            <p:cNvPr id="59402" name="Picture 10" descr="refraction"/>
            <p:cNvPicPr>
              <a:picLocks noChangeAspect="1" noChangeArrowheads="1"/>
            </p:cNvPicPr>
            <p:nvPr/>
          </p:nvPicPr>
          <p:blipFill>
            <a:blip r:embed="rId4"/>
            <a:srcRect/>
            <a:stretch>
              <a:fillRect/>
            </a:stretch>
          </p:blipFill>
          <p:spPr bwMode="auto">
            <a:xfrm>
              <a:off x="4080" y="1392"/>
              <a:ext cx="1177" cy="1392"/>
            </a:xfrm>
            <a:prstGeom prst="rect">
              <a:avLst/>
            </a:prstGeom>
            <a:noFill/>
          </p:spPr>
        </p:pic>
        <p:sp>
          <p:nvSpPr>
            <p:cNvPr id="59403" name="Text Box 11"/>
            <p:cNvSpPr txBox="1">
              <a:spLocks noChangeArrowheads="1"/>
            </p:cNvSpPr>
            <p:nvPr/>
          </p:nvSpPr>
          <p:spPr bwMode="auto">
            <a:xfrm>
              <a:off x="4080" y="1152"/>
              <a:ext cx="1152" cy="288"/>
            </a:xfrm>
            <a:prstGeom prst="rect">
              <a:avLst/>
            </a:prstGeom>
            <a:noFill/>
            <a:ln w="9525">
              <a:noFill/>
              <a:miter lim="800000"/>
              <a:headEnd/>
              <a:tailEnd/>
            </a:ln>
          </p:spPr>
          <p:txBody>
            <a:bodyPr>
              <a:spAutoFit/>
            </a:bodyPr>
            <a:lstStyle/>
            <a:p>
              <a:pPr algn="ctr">
                <a:spcBef>
                  <a:spcPct val="50000"/>
                </a:spcBef>
              </a:pPr>
              <a:r>
                <a:rPr lang="en-US"/>
                <a:t>dispersion</a:t>
              </a:r>
            </a:p>
          </p:txBody>
        </p:sp>
      </p:grpSp>
      <p:grpSp>
        <p:nvGrpSpPr>
          <p:cNvPr id="5" name="Group 15"/>
          <p:cNvGrpSpPr>
            <a:grpSpLocks/>
          </p:cNvGrpSpPr>
          <p:nvPr/>
        </p:nvGrpSpPr>
        <p:grpSpPr bwMode="auto">
          <a:xfrm>
            <a:off x="5791200" y="3733800"/>
            <a:ext cx="1828800" cy="2819400"/>
            <a:chOff x="576" y="2400"/>
            <a:chExt cx="1152" cy="1776"/>
          </a:xfrm>
        </p:grpSpPr>
        <p:pic>
          <p:nvPicPr>
            <p:cNvPr id="59405" name="Picture 13" descr="Sunrise on Mount Rainier at Reflection Lakes with rock-Vert"/>
            <p:cNvPicPr>
              <a:picLocks noChangeAspect="1" noChangeArrowheads="1"/>
            </p:cNvPicPr>
            <p:nvPr/>
          </p:nvPicPr>
          <p:blipFill>
            <a:blip r:embed="rId5" cstate="print"/>
            <a:srcRect/>
            <a:stretch>
              <a:fillRect/>
            </a:stretch>
          </p:blipFill>
          <p:spPr bwMode="auto">
            <a:xfrm>
              <a:off x="624" y="2640"/>
              <a:ext cx="1065" cy="1536"/>
            </a:xfrm>
            <a:prstGeom prst="rect">
              <a:avLst/>
            </a:prstGeom>
            <a:noFill/>
          </p:spPr>
        </p:pic>
        <p:sp>
          <p:nvSpPr>
            <p:cNvPr id="59406" name="Text Box 14"/>
            <p:cNvSpPr txBox="1">
              <a:spLocks noChangeArrowheads="1"/>
            </p:cNvSpPr>
            <p:nvPr/>
          </p:nvSpPr>
          <p:spPr bwMode="auto">
            <a:xfrm>
              <a:off x="576" y="2400"/>
              <a:ext cx="1152" cy="288"/>
            </a:xfrm>
            <a:prstGeom prst="rect">
              <a:avLst/>
            </a:prstGeom>
            <a:noFill/>
            <a:ln w="9525">
              <a:noFill/>
              <a:miter lim="800000"/>
              <a:headEnd/>
              <a:tailEnd/>
            </a:ln>
          </p:spPr>
          <p:txBody>
            <a:bodyPr>
              <a:spAutoFit/>
            </a:bodyPr>
            <a:lstStyle/>
            <a:p>
              <a:pPr algn="ctr">
                <a:spcBef>
                  <a:spcPct val="50000"/>
                </a:spcBef>
              </a:pPr>
              <a:r>
                <a:rPr lang="en-US" dirty="0"/>
                <a:t>reflection</a:t>
              </a:r>
            </a:p>
          </p:txBody>
        </p:sp>
      </p:grpSp>
      <p:pic>
        <p:nvPicPr>
          <p:cNvPr id="55298" name="Picture 2" descr="https://i.ytimg.com/vi/_aDo2A2vdMA/maxresdefault.jpg"/>
          <p:cNvPicPr>
            <a:picLocks noChangeAspect="1" noChangeArrowheads="1"/>
          </p:cNvPicPr>
          <p:nvPr/>
        </p:nvPicPr>
        <p:blipFill>
          <a:blip r:embed="rId6" cstate="print"/>
          <a:srcRect/>
          <a:stretch>
            <a:fillRect/>
          </a:stretch>
        </p:blipFill>
        <p:spPr bwMode="auto">
          <a:xfrm>
            <a:off x="5867400" y="1295400"/>
            <a:ext cx="1828800" cy="2057399"/>
          </a:xfrm>
          <a:prstGeom prst="rect">
            <a:avLst/>
          </a:prstGeom>
          <a:noFill/>
        </p:spPr>
      </p:pic>
      <p:sp>
        <p:nvSpPr>
          <p:cNvPr id="16" name="TextBox 15"/>
          <p:cNvSpPr txBox="1"/>
          <p:nvPr/>
        </p:nvSpPr>
        <p:spPr>
          <a:xfrm>
            <a:off x="5791200" y="988252"/>
            <a:ext cx="1981200" cy="369332"/>
          </a:xfrm>
          <a:prstGeom prst="rect">
            <a:avLst/>
          </a:prstGeom>
          <a:noFill/>
        </p:spPr>
        <p:txBody>
          <a:bodyPr wrap="square" rtlCol="0">
            <a:spAutoFit/>
          </a:bodyPr>
          <a:lstStyle/>
          <a:p>
            <a:pPr algn="ctr"/>
            <a:r>
              <a:rPr lang="en-US" dirty="0" smtClean="0"/>
              <a:t>Interference</a:t>
            </a:r>
            <a:endParaRPr lang="en-US" dirty="0"/>
          </a:p>
        </p:txBody>
      </p:sp>
      <p:pic>
        <p:nvPicPr>
          <p:cNvPr id="55300" name="Picture 4" descr="http://www.skyandtelescope.com/wp-content/uploads/Polarized-light-Kaidor-Wiki-CC-3.0ST.jpg"/>
          <p:cNvPicPr>
            <a:picLocks noChangeAspect="1" noChangeArrowheads="1"/>
          </p:cNvPicPr>
          <p:nvPr/>
        </p:nvPicPr>
        <p:blipFill>
          <a:blip r:embed="rId7"/>
          <a:srcRect/>
          <a:stretch>
            <a:fillRect/>
          </a:stretch>
        </p:blipFill>
        <p:spPr bwMode="auto">
          <a:xfrm>
            <a:off x="533400" y="4267200"/>
            <a:ext cx="1828800" cy="2286000"/>
          </a:xfrm>
          <a:prstGeom prst="rect">
            <a:avLst/>
          </a:prstGeom>
          <a:noFill/>
        </p:spPr>
      </p:pic>
      <p:sp>
        <p:nvSpPr>
          <p:cNvPr id="18" name="TextBox 17"/>
          <p:cNvSpPr txBox="1"/>
          <p:nvPr/>
        </p:nvSpPr>
        <p:spPr>
          <a:xfrm>
            <a:off x="381000" y="3962400"/>
            <a:ext cx="2362200" cy="369332"/>
          </a:xfrm>
          <a:prstGeom prst="rect">
            <a:avLst/>
          </a:prstGeom>
          <a:noFill/>
        </p:spPr>
        <p:txBody>
          <a:bodyPr wrap="square" rtlCol="0">
            <a:spAutoFit/>
          </a:bodyPr>
          <a:lstStyle/>
          <a:p>
            <a:pPr algn="ctr"/>
            <a:r>
              <a:rPr lang="en-US" dirty="0" smtClean="0"/>
              <a:t>Polarization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838200"/>
          </a:xfrm>
        </p:spPr>
        <p:txBody>
          <a:bodyPr/>
          <a:lstStyle/>
          <a:p>
            <a:r>
              <a:rPr lang="en-US" sz="4000" dirty="0"/>
              <a:t>Particle nature of </a:t>
            </a:r>
            <a:r>
              <a:rPr lang="en-US" sz="4000" dirty="0" smtClean="0"/>
              <a:t>light(Photon)</a:t>
            </a:r>
            <a:endParaRPr lang="en-US" sz="4000" dirty="0"/>
          </a:p>
        </p:txBody>
      </p:sp>
      <p:sp>
        <p:nvSpPr>
          <p:cNvPr id="5123" name="Text Box 3"/>
          <p:cNvSpPr txBox="1">
            <a:spLocks noChangeArrowheads="1"/>
          </p:cNvSpPr>
          <p:nvPr/>
        </p:nvSpPr>
        <p:spPr bwMode="auto">
          <a:xfrm>
            <a:off x="762000" y="1295400"/>
            <a:ext cx="3276600" cy="457200"/>
          </a:xfrm>
          <a:prstGeom prst="rect">
            <a:avLst/>
          </a:prstGeom>
          <a:noFill/>
          <a:ln w="9525">
            <a:noFill/>
            <a:miter lim="800000"/>
            <a:headEnd/>
            <a:tailEnd/>
          </a:ln>
        </p:spPr>
        <p:txBody>
          <a:bodyPr>
            <a:spAutoFit/>
          </a:bodyPr>
          <a:lstStyle/>
          <a:p>
            <a:pPr>
              <a:spcBef>
                <a:spcPct val="50000"/>
              </a:spcBef>
            </a:pPr>
            <a:r>
              <a:rPr lang="en-US"/>
              <a:t>Photoelectric effect</a:t>
            </a:r>
          </a:p>
        </p:txBody>
      </p:sp>
      <p:sp>
        <p:nvSpPr>
          <p:cNvPr id="5125" name="Text Box 5"/>
          <p:cNvSpPr txBox="1">
            <a:spLocks noChangeArrowheads="1"/>
          </p:cNvSpPr>
          <p:nvPr/>
        </p:nvSpPr>
        <p:spPr bwMode="auto">
          <a:xfrm>
            <a:off x="4343400" y="1905000"/>
            <a:ext cx="3962400" cy="457200"/>
          </a:xfrm>
          <a:prstGeom prst="rect">
            <a:avLst/>
          </a:prstGeom>
          <a:noFill/>
          <a:ln w="9525">
            <a:noFill/>
            <a:miter lim="800000"/>
            <a:headEnd/>
            <a:tailEnd/>
          </a:ln>
        </p:spPr>
        <p:txBody>
          <a:bodyPr>
            <a:spAutoFit/>
          </a:bodyPr>
          <a:lstStyle/>
          <a:p>
            <a:pPr>
              <a:spcBef>
                <a:spcPct val="50000"/>
              </a:spcBef>
            </a:pPr>
            <a:r>
              <a:rPr lang="en-US" dirty="0"/>
              <a:t>electrons are emitted:</a:t>
            </a:r>
          </a:p>
        </p:txBody>
      </p:sp>
      <p:sp>
        <p:nvSpPr>
          <p:cNvPr id="5126" name="Text Box 6"/>
          <p:cNvSpPr txBox="1">
            <a:spLocks noChangeArrowheads="1"/>
          </p:cNvSpPr>
          <p:nvPr/>
        </p:nvSpPr>
        <p:spPr bwMode="auto">
          <a:xfrm>
            <a:off x="4495800" y="2895600"/>
            <a:ext cx="4648200" cy="707886"/>
          </a:xfrm>
          <a:prstGeom prst="rect">
            <a:avLst/>
          </a:prstGeom>
          <a:noFill/>
          <a:ln w="9525">
            <a:noFill/>
            <a:miter lim="800000"/>
            <a:headEnd/>
            <a:tailEnd/>
          </a:ln>
        </p:spPr>
        <p:txBody>
          <a:bodyPr wrap="square">
            <a:spAutoFit/>
          </a:bodyPr>
          <a:lstStyle/>
          <a:p>
            <a:pPr>
              <a:spcBef>
                <a:spcPct val="50000"/>
              </a:spcBef>
            </a:pPr>
            <a:r>
              <a:rPr lang="en-US" sz="2000" dirty="0"/>
              <a:t>- only when </a:t>
            </a:r>
            <a:r>
              <a:rPr lang="en-US" sz="2000" dirty="0">
                <a:sym typeface="Symbol" pitchFamily="1" charset="2"/>
              </a:rPr>
              <a:t></a:t>
            </a:r>
            <a:r>
              <a:rPr lang="en-US" sz="2000" dirty="0"/>
              <a:t> is higher than certain </a:t>
            </a:r>
            <a:r>
              <a:rPr lang="en-US" sz="2000" dirty="0" smtClean="0"/>
              <a:t>value.</a:t>
            </a:r>
            <a:endParaRPr lang="en-US" sz="2000" dirty="0"/>
          </a:p>
        </p:txBody>
      </p:sp>
      <p:sp>
        <p:nvSpPr>
          <p:cNvPr id="5127" name="Text Box 7"/>
          <p:cNvSpPr txBox="1">
            <a:spLocks noChangeArrowheads="1"/>
          </p:cNvSpPr>
          <p:nvPr/>
        </p:nvSpPr>
        <p:spPr bwMode="auto">
          <a:xfrm>
            <a:off x="4572000" y="3505200"/>
            <a:ext cx="4343400" cy="707886"/>
          </a:xfrm>
          <a:prstGeom prst="rect">
            <a:avLst/>
          </a:prstGeom>
          <a:noFill/>
          <a:ln w="9525">
            <a:noFill/>
            <a:miter lim="800000"/>
            <a:headEnd/>
            <a:tailEnd/>
          </a:ln>
        </p:spPr>
        <p:txBody>
          <a:bodyPr wrap="square">
            <a:spAutoFit/>
          </a:bodyPr>
          <a:lstStyle/>
          <a:p>
            <a:pPr>
              <a:spcBef>
                <a:spcPct val="50000"/>
              </a:spcBef>
            </a:pPr>
            <a:r>
              <a:rPr lang="en-US" sz="2000" dirty="0"/>
              <a:t>- below that </a:t>
            </a:r>
            <a:r>
              <a:rPr lang="en-US" sz="2000" dirty="0">
                <a:sym typeface="Symbol" pitchFamily="1" charset="2"/>
              </a:rPr>
              <a:t>, intensity doesn’t </a:t>
            </a:r>
            <a:r>
              <a:rPr lang="en-US" sz="2000" dirty="0" smtClean="0">
                <a:sym typeface="Symbol" pitchFamily="1" charset="2"/>
              </a:rPr>
              <a:t>matter.</a:t>
            </a:r>
            <a:endParaRPr lang="en-US" sz="2000" dirty="0"/>
          </a:p>
        </p:txBody>
      </p:sp>
      <p:sp>
        <p:nvSpPr>
          <p:cNvPr id="5128" name="Text Box 8"/>
          <p:cNvSpPr txBox="1">
            <a:spLocks noChangeArrowheads="1"/>
          </p:cNvSpPr>
          <p:nvPr/>
        </p:nvSpPr>
        <p:spPr bwMode="auto">
          <a:xfrm>
            <a:off x="4191000" y="2438400"/>
            <a:ext cx="4953000" cy="396875"/>
          </a:xfrm>
          <a:prstGeom prst="rect">
            <a:avLst/>
          </a:prstGeom>
          <a:noFill/>
          <a:ln w="9525">
            <a:noFill/>
            <a:miter lim="800000"/>
            <a:headEnd/>
            <a:tailEnd/>
          </a:ln>
        </p:spPr>
        <p:txBody>
          <a:bodyPr wrap="square">
            <a:spAutoFit/>
          </a:bodyPr>
          <a:lstStyle/>
          <a:p>
            <a:pPr>
              <a:spcBef>
                <a:spcPct val="50000"/>
              </a:spcBef>
            </a:pPr>
            <a:r>
              <a:rPr lang="en-US" sz="2000" dirty="0"/>
              <a:t>- instantaneously when light is applied</a:t>
            </a:r>
          </a:p>
        </p:txBody>
      </p:sp>
      <p:sp>
        <p:nvSpPr>
          <p:cNvPr id="5129" name="Text Box 9"/>
          <p:cNvSpPr txBox="1">
            <a:spLocks noChangeArrowheads="1"/>
          </p:cNvSpPr>
          <p:nvPr/>
        </p:nvSpPr>
        <p:spPr bwMode="auto">
          <a:xfrm>
            <a:off x="1371600" y="5105400"/>
            <a:ext cx="6858000" cy="822325"/>
          </a:xfrm>
          <a:prstGeom prst="rect">
            <a:avLst/>
          </a:prstGeom>
          <a:noFill/>
          <a:ln w="9525">
            <a:noFill/>
            <a:miter lim="800000"/>
            <a:headEnd/>
            <a:tailEnd/>
          </a:ln>
        </p:spPr>
        <p:txBody>
          <a:bodyPr>
            <a:spAutoFit/>
          </a:bodyPr>
          <a:lstStyle/>
          <a:p>
            <a:pPr>
              <a:spcBef>
                <a:spcPct val="50000"/>
              </a:spcBef>
            </a:pPr>
            <a:r>
              <a:rPr lang="en-US"/>
              <a:t>One-to-one interaction of a light quantum (h</a:t>
            </a:r>
            <a:r>
              <a:rPr lang="en-US">
                <a:sym typeface="Symbol" pitchFamily="1" charset="2"/>
              </a:rPr>
              <a:t></a:t>
            </a:r>
            <a:r>
              <a:rPr lang="en-US"/>
              <a:t>) and the electron.</a:t>
            </a:r>
          </a:p>
        </p:txBody>
      </p:sp>
      <p:pic>
        <p:nvPicPr>
          <p:cNvPr id="5138" name="Picture 18" descr="https://dc.edu.au/wp-content/uploads/photoelectric-effect1.png"/>
          <p:cNvPicPr>
            <a:picLocks noChangeAspect="1" noChangeArrowheads="1"/>
          </p:cNvPicPr>
          <p:nvPr/>
        </p:nvPicPr>
        <p:blipFill>
          <a:blip r:embed="rId3"/>
          <a:srcRect/>
          <a:stretch>
            <a:fillRect/>
          </a:stretch>
        </p:blipFill>
        <p:spPr bwMode="auto">
          <a:xfrm>
            <a:off x="762000" y="2362200"/>
            <a:ext cx="3429001" cy="2514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P spid="512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143000"/>
          </a:xfrm>
        </p:spPr>
        <p:txBody>
          <a:bodyPr/>
          <a:lstStyle/>
          <a:p>
            <a:r>
              <a:rPr lang="en-US" sz="4000"/>
              <a:t>Atoms of light</a:t>
            </a:r>
          </a:p>
        </p:txBody>
      </p:sp>
      <p:sp>
        <p:nvSpPr>
          <p:cNvPr id="25605" name="Text Box 5"/>
          <p:cNvSpPr txBox="1">
            <a:spLocks noChangeArrowheads="1"/>
          </p:cNvSpPr>
          <p:nvPr/>
        </p:nvSpPr>
        <p:spPr bwMode="auto">
          <a:xfrm>
            <a:off x="2895600" y="1447800"/>
            <a:ext cx="5791200" cy="1006475"/>
          </a:xfrm>
          <a:prstGeom prst="rect">
            <a:avLst/>
          </a:prstGeom>
          <a:noFill/>
          <a:ln w="9525">
            <a:noFill/>
            <a:miter lim="800000"/>
            <a:headEnd/>
            <a:tailEnd/>
          </a:ln>
        </p:spPr>
        <p:txBody>
          <a:bodyPr>
            <a:spAutoFit/>
          </a:bodyPr>
          <a:lstStyle/>
          <a:p>
            <a:pPr>
              <a:spcBef>
                <a:spcPct val="50000"/>
              </a:spcBef>
            </a:pPr>
            <a:r>
              <a:rPr lang="en-US" sz="2000"/>
              <a:t>“On a Heuristic Viewpoint Concerning the Production and Transformation of Light”, Einstein, 1905</a:t>
            </a:r>
          </a:p>
        </p:txBody>
      </p:sp>
      <p:pic>
        <p:nvPicPr>
          <p:cNvPr id="25606" name="Picture 6" descr="einstein"/>
          <p:cNvPicPr>
            <a:picLocks noChangeAspect="1" noChangeArrowheads="1"/>
          </p:cNvPicPr>
          <p:nvPr/>
        </p:nvPicPr>
        <p:blipFill>
          <a:blip r:embed="rId4"/>
          <a:srcRect/>
          <a:stretch>
            <a:fillRect/>
          </a:stretch>
        </p:blipFill>
        <p:spPr bwMode="auto">
          <a:xfrm>
            <a:off x="762000" y="1447800"/>
            <a:ext cx="1776413" cy="2514600"/>
          </a:xfrm>
          <a:prstGeom prst="rect">
            <a:avLst/>
          </a:prstGeom>
          <a:noFill/>
        </p:spPr>
      </p:pic>
      <p:grpSp>
        <p:nvGrpSpPr>
          <p:cNvPr id="2" name="Group 13"/>
          <p:cNvGrpSpPr>
            <a:grpSpLocks/>
          </p:cNvGrpSpPr>
          <p:nvPr/>
        </p:nvGrpSpPr>
        <p:grpSpPr bwMode="auto">
          <a:xfrm>
            <a:off x="3011488" y="2590800"/>
            <a:ext cx="4978400" cy="396875"/>
            <a:chOff x="1897" y="1632"/>
            <a:chExt cx="3136" cy="250"/>
          </a:xfrm>
        </p:grpSpPr>
        <p:grpSp>
          <p:nvGrpSpPr>
            <p:cNvPr id="3" name="Group 9"/>
            <p:cNvGrpSpPr>
              <a:grpSpLocks/>
            </p:cNvGrpSpPr>
            <p:nvPr/>
          </p:nvGrpSpPr>
          <p:grpSpPr bwMode="auto">
            <a:xfrm>
              <a:off x="1968" y="1632"/>
              <a:ext cx="3065" cy="250"/>
              <a:chOff x="1872" y="1632"/>
              <a:chExt cx="3065" cy="250"/>
            </a:xfrm>
          </p:grpSpPr>
          <p:sp>
            <p:nvSpPr>
              <p:cNvPr id="25607" name="Text Box 7"/>
              <p:cNvSpPr txBox="1">
                <a:spLocks noChangeArrowheads="1"/>
              </p:cNvSpPr>
              <p:nvPr/>
            </p:nvSpPr>
            <p:spPr bwMode="auto">
              <a:xfrm>
                <a:off x="1872" y="1632"/>
                <a:ext cx="2496" cy="250"/>
              </a:xfrm>
              <a:prstGeom prst="rect">
                <a:avLst/>
              </a:prstGeom>
              <a:noFill/>
              <a:ln w="9525">
                <a:noFill/>
                <a:miter lim="800000"/>
                <a:headEnd/>
                <a:tailEnd/>
              </a:ln>
            </p:spPr>
            <p:txBody>
              <a:bodyPr>
                <a:spAutoFit/>
              </a:bodyPr>
              <a:lstStyle/>
              <a:p>
                <a:pPr>
                  <a:spcBef>
                    <a:spcPct val="50000"/>
                  </a:spcBef>
                </a:pPr>
                <a:r>
                  <a:rPr lang="en-US" sz="2000"/>
                  <a:t>Light is composed of light quanta</a:t>
                </a:r>
              </a:p>
            </p:txBody>
          </p:sp>
          <p:graphicFrame>
            <p:nvGraphicFramePr>
              <p:cNvPr id="25608" name="Object 8"/>
              <p:cNvGraphicFramePr>
                <a:graphicFrameLocks noChangeAspect="1"/>
              </p:cNvGraphicFramePr>
              <p:nvPr/>
            </p:nvGraphicFramePr>
            <p:xfrm>
              <a:off x="4305" y="1641"/>
              <a:ext cx="632" cy="183"/>
            </p:xfrm>
            <a:graphic>
              <a:graphicData uri="http://schemas.openxmlformats.org/presentationml/2006/ole">
                <p:oleObj spid="_x0000_s59394" name="Equation" r:id="rId5" imgW="482600" imgH="139700" progId="Equation.3">
                  <p:embed/>
                </p:oleObj>
              </a:graphicData>
            </a:graphic>
          </p:graphicFrame>
        </p:grpSp>
        <p:sp>
          <p:nvSpPr>
            <p:cNvPr id="25611" name="Oval 11"/>
            <p:cNvSpPr>
              <a:spLocks noChangeArrowheads="1"/>
            </p:cNvSpPr>
            <p:nvPr/>
          </p:nvSpPr>
          <p:spPr bwMode="auto">
            <a:xfrm>
              <a:off x="1897" y="1728"/>
              <a:ext cx="48" cy="48"/>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4" name="Group 14"/>
          <p:cNvGrpSpPr>
            <a:grpSpLocks/>
          </p:cNvGrpSpPr>
          <p:nvPr/>
        </p:nvGrpSpPr>
        <p:grpSpPr bwMode="auto">
          <a:xfrm>
            <a:off x="3027363" y="3124200"/>
            <a:ext cx="5278437" cy="1311275"/>
            <a:chOff x="1907" y="1968"/>
            <a:chExt cx="3325" cy="826"/>
          </a:xfrm>
        </p:grpSpPr>
        <p:sp>
          <p:nvSpPr>
            <p:cNvPr id="25610" name="Text Box 10"/>
            <p:cNvSpPr txBox="1">
              <a:spLocks noChangeArrowheads="1"/>
            </p:cNvSpPr>
            <p:nvPr/>
          </p:nvSpPr>
          <p:spPr bwMode="auto">
            <a:xfrm>
              <a:off x="1968" y="1968"/>
              <a:ext cx="3264" cy="826"/>
            </a:xfrm>
            <a:prstGeom prst="rect">
              <a:avLst/>
            </a:prstGeom>
            <a:noFill/>
            <a:ln w="9525">
              <a:noFill/>
              <a:miter lim="800000"/>
              <a:headEnd/>
              <a:tailEnd/>
            </a:ln>
          </p:spPr>
          <p:txBody>
            <a:bodyPr>
              <a:spAutoFit/>
            </a:bodyPr>
            <a:lstStyle/>
            <a:p>
              <a:pPr>
                <a:spcBef>
                  <a:spcPct val="50000"/>
                </a:spcBef>
              </a:pPr>
              <a:r>
                <a:rPr lang="en-US" sz="2000"/>
                <a:t>Light is electromagnetic radiation “associated with singular points just like the occurrence of electrostatic fields according to the electron theory”</a:t>
              </a:r>
            </a:p>
          </p:txBody>
        </p:sp>
        <p:sp>
          <p:nvSpPr>
            <p:cNvPr id="25612" name="Oval 12"/>
            <p:cNvSpPr>
              <a:spLocks noChangeArrowheads="1"/>
            </p:cNvSpPr>
            <p:nvPr/>
          </p:nvSpPr>
          <p:spPr bwMode="auto">
            <a:xfrm>
              <a:off x="1907" y="2052"/>
              <a:ext cx="48" cy="48"/>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25615" name="Text Box 15"/>
          <p:cNvSpPr txBox="1">
            <a:spLocks noChangeArrowheads="1"/>
          </p:cNvSpPr>
          <p:nvPr/>
        </p:nvSpPr>
        <p:spPr bwMode="auto">
          <a:xfrm>
            <a:off x="685800" y="5029200"/>
            <a:ext cx="7696200" cy="1006475"/>
          </a:xfrm>
          <a:prstGeom prst="rect">
            <a:avLst/>
          </a:prstGeom>
          <a:noFill/>
          <a:ln w="9525">
            <a:noFill/>
            <a:miter lim="800000"/>
            <a:headEnd/>
            <a:tailEnd/>
          </a:ln>
        </p:spPr>
        <p:txBody>
          <a:bodyPr>
            <a:spAutoFit/>
          </a:bodyPr>
          <a:lstStyle/>
          <a:p>
            <a:pPr>
              <a:spcBef>
                <a:spcPct val="50000"/>
              </a:spcBef>
            </a:pPr>
            <a:r>
              <a:rPr lang="en-US" sz="2000"/>
              <a:t>“I therefore take the liberty of proposing for this hypothetical new atom, which is not light but plays an essential part in every process of radiation, the name </a:t>
            </a:r>
            <a:r>
              <a:rPr lang="en-US" sz="2000">
                <a:solidFill>
                  <a:srgbClr val="FF0000"/>
                </a:solidFill>
              </a:rPr>
              <a:t>photon</a:t>
            </a:r>
            <a:r>
              <a:rPr lang="en-US" sz="2000"/>
              <a:t>”, Gilbert N. Lewis, 1926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838200"/>
          </a:xfrm>
        </p:spPr>
        <p:txBody>
          <a:bodyPr>
            <a:normAutofit/>
          </a:bodyPr>
          <a:lstStyle/>
          <a:p>
            <a:r>
              <a:rPr lang="en-US" dirty="0"/>
              <a:t>Particle nature of </a:t>
            </a:r>
            <a:r>
              <a:rPr lang="en-US" dirty="0" smtClean="0"/>
              <a:t>light(Photon)</a:t>
            </a:r>
            <a:endParaRPr lang="en-US" dirty="0"/>
          </a:p>
        </p:txBody>
      </p:sp>
      <p:sp>
        <p:nvSpPr>
          <p:cNvPr id="5123" name="Text Box 3"/>
          <p:cNvSpPr txBox="1">
            <a:spLocks noChangeArrowheads="1"/>
          </p:cNvSpPr>
          <p:nvPr/>
        </p:nvSpPr>
        <p:spPr bwMode="auto">
          <a:xfrm>
            <a:off x="762000" y="1066800"/>
            <a:ext cx="4191000" cy="707886"/>
          </a:xfrm>
          <a:prstGeom prst="rect">
            <a:avLst/>
          </a:prstGeom>
          <a:noFill/>
          <a:ln w="9525">
            <a:noFill/>
            <a:miter lim="800000"/>
            <a:headEnd/>
            <a:tailEnd/>
          </a:ln>
        </p:spPr>
        <p:txBody>
          <a:bodyPr wrap="square">
            <a:spAutoFit/>
          </a:bodyPr>
          <a:lstStyle/>
          <a:p>
            <a:pPr algn="ctr">
              <a:spcBef>
                <a:spcPct val="50000"/>
              </a:spcBef>
            </a:pPr>
            <a:r>
              <a:rPr lang="en-US" sz="4000" dirty="0" smtClean="0"/>
              <a:t>Compton </a:t>
            </a:r>
            <a:r>
              <a:rPr lang="en-US" sz="4000" dirty="0"/>
              <a:t>effect</a:t>
            </a:r>
          </a:p>
        </p:txBody>
      </p:sp>
      <p:pic>
        <p:nvPicPr>
          <p:cNvPr id="61442" name="Picture 2" descr="https://smd-prod.s3.amazonaws.com/science-red/s3fs-public/thumbnails/image/gamma-ray-2.jpg"/>
          <p:cNvPicPr>
            <a:picLocks noChangeAspect="1" noChangeArrowheads="1"/>
          </p:cNvPicPr>
          <p:nvPr/>
        </p:nvPicPr>
        <p:blipFill>
          <a:blip r:embed="rId3"/>
          <a:srcRect/>
          <a:stretch>
            <a:fillRect/>
          </a:stretch>
        </p:blipFill>
        <p:spPr bwMode="auto">
          <a:xfrm>
            <a:off x="1447800" y="1905000"/>
            <a:ext cx="6629400" cy="441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609600" y="152400"/>
            <a:ext cx="7772400" cy="914400"/>
          </a:xfrm>
        </p:spPr>
        <p:txBody>
          <a:bodyPr/>
          <a:lstStyle/>
          <a:p>
            <a:r>
              <a:rPr lang="en-US" sz="4000"/>
              <a:t>Photons</a:t>
            </a:r>
          </a:p>
        </p:txBody>
      </p:sp>
      <p:sp>
        <p:nvSpPr>
          <p:cNvPr id="22532" name="Text Box 4"/>
          <p:cNvSpPr txBox="1">
            <a:spLocks noChangeArrowheads="1"/>
          </p:cNvSpPr>
          <p:nvPr/>
        </p:nvSpPr>
        <p:spPr bwMode="auto">
          <a:xfrm>
            <a:off x="228600" y="1295400"/>
            <a:ext cx="8534400" cy="457200"/>
          </a:xfrm>
          <a:prstGeom prst="rect">
            <a:avLst/>
          </a:prstGeom>
          <a:noFill/>
          <a:ln w="9525">
            <a:noFill/>
            <a:miter lim="800000"/>
            <a:headEnd/>
            <a:tailEnd/>
          </a:ln>
        </p:spPr>
        <p:txBody>
          <a:bodyPr>
            <a:spAutoFit/>
          </a:bodyPr>
          <a:lstStyle/>
          <a:p>
            <a:pPr>
              <a:spcBef>
                <a:spcPct val="50000"/>
              </a:spcBef>
            </a:pPr>
            <a:r>
              <a:rPr lang="en-US"/>
              <a:t>Electromagnetic radiation has a frequency and a wavelength:</a:t>
            </a:r>
          </a:p>
        </p:txBody>
      </p:sp>
      <p:grpSp>
        <p:nvGrpSpPr>
          <p:cNvPr id="2" name="Group 5"/>
          <p:cNvGrpSpPr>
            <a:grpSpLocks/>
          </p:cNvGrpSpPr>
          <p:nvPr/>
        </p:nvGrpSpPr>
        <p:grpSpPr bwMode="auto">
          <a:xfrm>
            <a:off x="3657600" y="1828800"/>
            <a:ext cx="1524000" cy="914400"/>
            <a:chOff x="1440" y="2928"/>
            <a:chExt cx="960" cy="576"/>
          </a:xfrm>
        </p:grpSpPr>
        <p:sp>
          <p:nvSpPr>
            <p:cNvPr id="22534" name="Rectangle 6"/>
            <p:cNvSpPr>
              <a:spLocks noChangeArrowheads="1"/>
            </p:cNvSpPr>
            <p:nvPr/>
          </p:nvSpPr>
          <p:spPr bwMode="auto">
            <a:xfrm>
              <a:off x="1440" y="2928"/>
              <a:ext cx="960" cy="576"/>
            </a:xfrm>
            <a:prstGeom prst="rect">
              <a:avLst/>
            </a:prstGeom>
            <a:solidFill>
              <a:srgbClr val="FFFBD5"/>
            </a:solidFill>
            <a:ln w="9525">
              <a:solidFill>
                <a:srgbClr val="B73454"/>
              </a:solidFill>
              <a:miter lim="800000"/>
              <a:headEnd/>
              <a:tailEnd/>
            </a:ln>
          </p:spPr>
          <p:txBody>
            <a:bodyPr wrap="none" anchor="ctr"/>
            <a:lstStyle/>
            <a:p>
              <a:endParaRPr lang="en-US"/>
            </a:p>
          </p:txBody>
        </p:sp>
        <p:sp>
          <p:nvSpPr>
            <p:cNvPr id="22535" name="Text Box 7"/>
            <p:cNvSpPr txBox="1">
              <a:spLocks noChangeArrowheads="1"/>
            </p:cNvSpPr>
            <p:nvPr/>
          </p:nvSpPr>
          <p:spPr bwMode="auto">
            <a:xfrm>
              <a:off x="1584" y="3072"/>
              <a:ext cx="432"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a:t>
              </a:r>
              <a:r>
                <a:rPr lang="en-US">
                  <a:solidFill>
                    <a:srgbClr val="B73454"/>
                  </a:solidFill>
                </a:rPr>
                <a:t> =</a:t>
              </a:r>
            </a:p>
          </p:txBody>
        </p:sp>
        <p:sp>
          <p:nvSpPr>
            <p:cNvPr id="22536" name="Text Box 8"/>
            <p:cNvSpPr txBox="1">
              <a:spLocks noChangeArrowheads="1"/>
            </p:cNvSpPr>
            <p:nvPr/>
          </p:nvSpPr>
          <p:spPr bwMode="auto">
            <a:xfrm>
              <a:off x="2016" y="3216"/>
              <a:ext cx="288"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a:t>
              </a:r>
              <a:endParaRPr lang="en-US">
                <a:solidFill>
                  <a:srgbClr val="B73454"/>
                </a:solidFill>
              </a:endParaRPr>
            </a:p>
          </p:txBody>
        </p:sp>
        <p:sp>
          <p:nvSpPr>
            <p:cNvPr id="22537" name="Line 9"/>
            <p:cNvSpPr>
              <a:spLocks noChangeShapeType="1"/>
            </p:cNvSpPr>
            <p:nvPr/>
          </p:nvSpPr>
          <p:spPr bwMode="auto">
            <a:xfrm>
              <a:off x="2016" y="3216"/>
              <a:ext cx="192" cy="0"/>
            </a:xfrm>
            <a:prstGeom prst="line">
              <a:avLst/>
            </a:prstGeom>
            <a:noFill/>
            <a:ln w="9525">
              <a:solidFill>
                <a:srgbClr val="B73454"/>
              </a:solidFill>
              <a:round/>
              <a:headEnd/>
              <a:tailEnd/>
            </a:ln>
          </p:spPr>
          <p:txBody>
            <a:bodyPr wrap="none" anchor="ctr"/>
            <a:lstStyle/>
            <a:p>
              <a:endParaRPr lang="en-US"/>
            </a:p>
          </p:txBody>
        </p:sp>
        <p:sp>
          <p:nvSpPr>
            <p:cNvPr id="22538" name="Text Box 10"/>
            <p:cNvSpPr txBox="1">
              <a:spLocks noChangeArrowheads="1"/>
            </p:cNvSpPr>
            <p:nvPr/>
          </p:nvSpPr>
          <p:spPr bwMode="auto">
            <a:xfrm>
              <a:off x="2016" y="2928"/>
              <a:ext cx="240" cy="288"/>
            </a:xfrm>
            <a:prstGeom prst="rect">
              <a:avLst/>
            </a:prstGeom>
            <a:noFill/>
            <a:ln w="9525">
              <a:noFill/>
              <a:miter lim="800000"/>
              <a:headEnd/>
              <a:tailEnd/>
            </a:ln>
          </p:spPr>
          <p:txBody>
            <a:bodyPr>
              <a:spAutoFit/>
            </a:bodyPr>
            <a:lstStyle/>
            <a:p>
              <a:pPr>
                <a:spcBef>
                  <a:spcPct val="50000"/>
                </a:spcBef>
              </a:pPr>
              <a:r>
                <a:rPr lang="en-US">
                  <a:solidFill>
                    <a:srgbClr val="B73454"/>
                  </a:solidFill>
                </a:rPr>
                <a:t>c</a:t>
              </a:r>
            </a:p>
          </p:txBody>
        </p:sp>
      </p:grpSp>
      <p:sp>
        <p:nvSpPr>
          <p:cNvPr id="22539" name="Text Box 11"/>
          <p:cNvSpPr txBox="1">
            <a:spLocks noChangeArrowheads="1"/>
          </p:cNvSpPr>
          <p:nvPr/>
        </p:nvSpPr>
        <p:spPr bwMode="auto">
          <a:xfrm>
            <a:off x="228600" y="2895600"/>
            <a:ext cx="8534400" cy="457200"/>
          </a:xfrm>
          <a:prstGeom prst="rect">
            <a:avLst/>
          </a:prstGeom>
          <a:noFill/>
          <a:ln w="9525">
            <a:noFill/>
            <a:miter lim="800000"/>
            <a:headEnd/>
            <a:tailEnd/>
          </a:ln>
        </p:spPr>
        <p:txBody>
          <a:bodyPr>
            <a:spAutoFit/>
          </a:bodyPr>
          <a:lstStyle/>
          <a:p>
            <a:pPr>
              <a:spcBef>
                <a:spcPct val="50000"/>
              </a:spcBef>
            </a:pPr>
            <a:r>
              <a:rPr lang="en-US"/>
              <a:t>Frequency is related to the energy of a photon:</a:t>
            </a:r>
          </a:p>
        </p:txBody>
      </p:sp>
      <p:grpSp>
        <p:nvGrpSpPr>
          <p:cNvPr id="3" name="Group 12"/>
          <p:cNvGrpSpPr>
            <a:grpSpLocks/>
          </p:cNvGrpSpPr>
          <p:nvPr/>
        </p:nvGrpSpPr>
        <p:grpSpPr bwMode="auto">
          <a:xfrm>
            <a:off x="3429000" y="3429000"/>
            <a:ext cx="2133600" cy="914400"/>
            <a:chOff x="1920" y="3552"/>
            <a:chExt cx="1344" cy="576"/>
          </a:xfrm>
        </p:grpSpPr>
        <p:sp>
          <p:nvSpPr>
            <p:cNvPr id="22541" name="Rectangle 13"/>
            <p:cNvSpPr>
              <a:spLocks noChangeArrowheads="1"/>
            </p:cNvSpPr>
            <p:nvPr/>
          </p:nvSpPr>
          <p:spPr bwMode="auto">
            <a:xfrm>
              <a:off x="1920" y="3552"/>
              <a:ext cx="1344" cy="576"/>
            </a:xfrm>
            <a:prstGeom prst="rect">
              <a:avLst/>
            </a:prstGeom>
            <a:solidFill>
              <a:srgbClr val="FFFBD5"/>
            </a:solidFill>
            <a:ln w="9525">
              <a:solidFill>
                <a:srgbClr val="B73454"/>
              </a:solidFill>
              <a:miter lim="800000"/>
              <a:headEnd/>
              <a:tailEnd/>
            </a:ln>
          </p:spPr>
          <p:txBody>
            <a:bodyPr wrap="none" anchor="ctr"/>
            <a:lstStyle/>
            <a:p>
              <a:endParaRPr lang="en-US"/>
            </a:p>
          </p:txBody>
        </p:sp>
        <p:sp>
          <p:nvSpPr>
            <p:cNvPr id="22542" name="Text Box 14"/>
            <p:cNvSpPr txBox="1">
              <a:spLocks noChangeArrowheads="1"/>
            </p:cNvSpPr>
            <p:nvPr/>
          </p:nvSpPr>
          <p:spPr bwMode="auto">
            <a:xfrm>
              <a:off x="2016" y="3696"/>
              <a:ext cx="1152"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E = h</a:t>
              </a:r>
              <a:r>
                <a:rPr lang="en-US">
                  <a:solidFill>
                    <a:srgbClr val="B73454"/>
                  </a:solidFill>
                </a:rPr>
                <a:t> =</a:t>
              </a:r>
            </a:p>
          </p:txBody>
        </p:sp>
        <p:sp>
          <p:nvSpPr>
            <p:cNvPr id="22543" name="Text Box 15"/>
            <p:cNvSpPr txBox="1">
              <a:spLocks noChangeArrowheads="1"/>
            </p:cNvSpPr>
            <p:nvPr/>
          </p:nvSpPr>
          <p:spPr bwMode="auto">
            <a:xfrm>
              <a:off x="2880" y="3840"/>
              <a:ext cx="288"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a:t>
              </a:r>
              <a:endParaRPr lang="en-US">
                <a:solidFill>
                  <a:srgbClr val="B73454"/>
                </a:solidFill>
              </a:endParaRPr>
            </a:p>
          </p:txBody>
        </p:sp>
        <p:sp>
          <p:nvSpPr>
            <p:cNvPr id="22544" name="Line 16"/>
            <p:cNvSpPr>
              <a:spLocks noChangeShapeType="1"/>
            </p:cNvSpPr>
            <p:nvPr/>
          </p:nvSpPr>
          <p:spPr bwMode="auto">
            <a:xfrm>
              <a:off x="2880" y="3840"/>
              <a:ext cx="192" cy="0"/>
            </a:xfrm>
            <a:prstGeom prst="line">
              <a:avLst/>
            </a:prstGeom>
            <a:noFill/>
            <a:ln w="9525">
              <a:solidFill>
                <a:srgbClr val="B73454"/>
              </a:solidFill>
              <a:round/>
              <a:headEnd/>
              <a:tailEnd/>
            </a:ln>
          </p:spPr>
          <p:txBody>
            <a:bodyPr wrap="none" anchor="ctr"/>
            <a:lstStyle/>
            <a:p>
              <a:endParaRPr lang="en-US"/>
            </a:p>
          </p:txBody>
        </p:sp>
        <p:sp>
          <p:nvSpPr>
            <p:cNvPr id="22545" name="Text Box 17"/>
            <p:cNvSpPr txBox="1">
              <a:spLocks noChangeArrowheads="1"/>
            </p:cNvSpPr>
            <p:nvPr/>
          </p:nvSpPr>
          <p:spPr bwMode="auto">
            <a:xfrm>
              <a:off x="2832" y="3552"/>
              <a:ext cx="336" cy="288"/>
            </a:xfrm>
            <a:prstGeom prst="rect">
              <a:avLst/>
            </a:prstGeom>
            <a:noFill/>
            <a:ln w="9525">
              <a:noFill/>
              <a:miter lim="800000"/>
              <a:headEnd/>
              <a:tailEnd/>
            </a:ln>
          </p:spPr>
          <p:txBody>
            <a:bodyPr>
              <a:spAutoFit/>
            </a:bodyPr>
            <a:lstStyle/>
            <a:p>
              <a:pPr>
                <a:spcBef>
                  <a:spcPct val="50000"/>
                </a:spcBef>
              </a:pPr>
              <a:r>
                <a:rPr lang="en-US">
                  <a:solidFill>
                    <a:srgbClr val="B73454"/>
                  </a:solidFill>
                </a:rPr>
                <a:t>hc</a:t>
              </a:r>
            </a:p>
          </p:txBody>
        </p:sp>
      </p:grpSp>
      <p:grpSp>
        <p:nvGrpSpPr>
          <p:cNvPr id="4" name="Group 26"/>
          <p:cNvGrpSpPr>
            <a:grpSpLocks/>
          </p:cNvGrpSpPr>
          <p:nvPr/>
        </p:nvGrpSpPr>
        <p:grpSpPr bwMode="auto">
          <a:xfrm>
            <a:off x="304800" y="4800600"/>
            <a:ext cx="8229600" cy="1524000"/>
            <a:chOff x="192" y="3024"/>
            <a:chExt cx="5184" cy="960"/>
          </a:xfrm>
        </p:grpSpPr>
        <p:sp>
          <p:nvSpPr>
            <p:cNvPr id="22546" name="Text Box 18"/>
            <p:cNvSpPr txBox="1">
              <a:spLocks noChangeArrowheads="1"/>
            </p:cNvSpPr>
            <p:nvPr/>
          </p:nvSpPr>
          <p:spPr bwMode="auto">
            <a:xfrm>
              <a:off x="192" y="3024"/>
              <a:ext cx="5184" cy="518"/>
            </a:xfrm>
            <a:prstGeom prst="rect">
              <a:avLst/>
            </a:prstGeom>
            <a:noFill/>
            <a:ln w="9525">
              <a:noFill/>
              <a:miter lim="800000"/>
              <a:headEnd/>
              <a:tailEnd/>
            </a:ln>
          </p:spPr>
          <p:txBody>
            <a:bodyPr>
              <a:spAutoFit/>
            </a:bodyPr>
            <a:lstStyle/>
            <a:p>
              <a:pPr>
                <a:spcBef>
                  <a:spcPct val="50000"/>
                </a:spcBef>
              </a:pPr>
              <a:r>
                <a:rPr lang="en-US"/>
                <a:t>Photons are bosons (s=1), many photons can have the same ‘state’:</a:t>
              </a:r>
            </a:p>
          </p:txBody>
        </p:sp>
        <p:sp>
          <p:nvSpPr>
            <p:cNvPr id="22549" name="Rectangle 21"/>
            <p:cNvSpPr>
              <a:spLocks noChangeArrowheads="1"/>
            </p:cNvSpPr>
            <p:nvPr/>
          </p:nvSpPr>
          <p:spPr bwMode="auto">
            <a:xfrm>
              <a:off x="2160" y="3408"/>
              <a:ext cx="1344" cy="576"/>
            </a:xfrm>
            <a:prstGeom prst="rect">
              <a:avLst/>
            </a:prstGeom>
            <a:solidFill>
              <a:srgbClr val="FFFBD5"/>
            </a:solidFill>
            <a:ln w="9525">
              <a:solidFill>
                <a:srgbClr val="B73454"/>
              </a:solidFill>
              <a:miter lim="800000"/>
              <a:headEnd/>
              <a:tailEnd/>
            </a:ln>
          </p:spPr>
          <p:txBody>
            <a:bodyPr wrap="none" anchor="ctr"/>
            <a:lstStyle/>
            <a:p>
              <a:endParaRPr lang="en-US"/>
            </a:p>
          </p:txBody>
        </p:sp>
        <p:sp>
          <p:nvSpPr>
            <p:cNvPr id="22550" name="Text Box 22"/>
            <p:cNvSpPr txBox="1">
              <a:spLocks noChangeArrowheads="1"/>
            </p:cNvSpPr>
            <p:nvPr/>
          </p:nvSpPr>
          <p:spPr bwMode="auto">
            <a:xfrm>
              <a:off x="2256" y="3552"/>
              <a:ext cx="1152" cy="288"/>
            </a:xfrm>
            <a:prstGeom prst="rect">
              <a:avLst/>
            </a:prstGeom>
            <a:noFill/>
            <a:ln w="9525">
              <a:noFill/>
              <a:miter lim="800000"/>
              <a:headEnd/>
              <a:tailEnd/>
            </a:ln>
          </p:spPr>
          <p:txBody>
            <a:bodyPr>
              <a:spAutoFit/>
            </a:bodyPr>
            <a:lstStyle/>
            <a:p>
              <a:pPr>
                <a:spcBef>
                  <a:spcPct val="50000"/>
                </a:spcBef>
              </a:pPr>
              <a:r>
                <a:rPr lang="en-US">
                  <a:solidFill>
                    <a:srgbClr val="B73454"/>
                  </a:solidFill>
                  <a:sym typeface="Symbol" pitchFamily="1" charset="2"/>
                </a:rPr>
                <a:t>E</a:t>
              </a:r>
              <a:r>
                <a:rPr lang="en-US" baseline="-25000">
                  <a:solidFill>
                    <a:srgbClr val="B73454"/>
                  </a:solidFill>
                </a:rPr>
                <a:t>tot</a:t>
              </a:r>
              <a:r>
                <a:rPr lang="en-US">
                  <a:solidFill>
                    <a:srgbClr val="B73454"/>
                  </a:solidFill>
                  <a:sym typeface="Symbol" pitchFamily="1" charset="2"/>
                </a:rPr>
                <a:t> = </a:t>
              </a:r>
              <a:r>
                <a:rPr lang="en-US" i="1">
                  <a:solidFill>
                    <a:srgbClr val="B73454"/>
                  </a:solidFill>
                  <a:sym typeface="Symbol" pitchFamily="1" charset="2"/>
                </a:rPr>
                <a:t>n</a:t>
              </a:r>
              <a:r>
                <a:rPr lang="en-US">
                  <a:solidFill>
                    <a:srgbClr val="B73454"/>
                  </a:solidFill>
                  <a:sym typeface="Symbol" pitchFamily="1" charset="2"/>
                </a:rPr>
                <a:t>h</a:t>
              </a:r>
              <a:r>
                <a:rPr lang="en-US">
                  <a:solidFill>
                    <a:srgbClr val="B73454"/>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sz="4000"/>
              <a:t>Where’s the photon?</a:t>
            </a:r>
          </a:p>
        </p:txBody>
      </p:sp>
      <p:pic>
        <p:nvPicPr>
          <p:cNvPr id="28678" name="Picture 6" descr="doubleslit"/>
          <p:cNvPicPr>
            <a:picLocks noChangeAspect="1" noChangeArrowheads="1"/>
          </p:cNvPicPr>
          <p:nvPr/>
        </p:nvPicPr>
        <p:blipFill>
          <a:blip r:embed="rId3"/>
          <a:srcRect/>
          <a:stretch>
            <a:fillRect/>
          </a:stretch>
        </p:blipFill>
        <p:spPr bwMode="auto">
          <a:xfrm>
            <a:off x="1295400" y="1524000"/>
            <a:ext cx="5791200" cy="45227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143000"/>
          </a:xfrm>
        </p:spPr>
        <p:txBody>
          <a:bodyPr/>
          <a:lstStyle/>
          <a:p>
            <a:r>
              <a:rPr lang="en-US" sz="4000"/>
              <a:t>Where’s the photon?</a:t>
            </a:r>
          </a:p>
        </p:txBody>
      </p:sp>
      <p:sp>
        <p:nvSpPr>
          <p:cNvPr id="26628" name="Text Box 4"/>
          <p:cNvSpPr txBox="1">
            <a:spLocks noChangeArrowheads="1"/>
          </p:cNvSpPr>
          <p:nvPr/>
        </p:nvSpPr>
        <p:spPr bwMode="auto">
          <a:xfrm>
            <a:off x="2209800" y="1295400"/>
            <a:ext cx="4724400" cy="457200"/>
          </a:xfrm>
          <a:prstGeom prst="rect">
            <a:avLst/>
          </a:prstGeom>
          <a:noFill/>
          <a:ln w="9525">
            <a:noFill/>
            <a:miter lim="800000"/>
            <a:headEnd/>
            <a:tailEnd/>
          </a:ln>
        </p:spPr>
        <p:txBody>
          <a:bodyPr>
            <a:spAutoFit/>
          </a:bodyPr>
          <a:lstStyle/>
          <a:p>
            <a:pPr algn="ctr">
              <a:spcBef>
                <a:spcPct val="50000"/>
              </a:spcBef>
            </a:pPr>
            <a:r>
              <a:rPr lang="en-US"/>
              <a:t>Single photon interference</a:t>
            </a:r>
          </a:p>
        </p:txBody>
      </p:sp>
      <p:pic>
        <p:nvPicPr>
          <p:cNvPr id="26629" name="Picture 5" descr="6d40_10b"/>
          <p:cNvPicPr>
            <a:picLocks noChangeAspect="1" noChangeArrowheads="1"/>
          </p:cNvPicPr>
          <p:nvPr/>
        </p:nvPicPr>
        <p:blipFill>
          <a:blip r:embed="rId3"/>
          <a:srcRect/>
          <a:stretch>
            <a:fillRect/>
          </a:stretch>
        </p:blipFill>
        <p:spPr bwMode="auto">
          <a:xfrm>
            <a:off x="5410200" y="2667000"/>
            <a:ext cx="2249488" cy="2413000"/>
          </a:xfrm>
          <a:prstGeom prst="rect">
            <a:avLst/>
          </a:prstGeom>
          <a:noFill/>
        </p:spPr>
      </p:pic>
      <p:sp>
        <p:nvSpPr>
          <p:cNvPr id="26630" name="Line 6"/>
          <p:cNvSpPr>
            <a:spLocks noChangeShapeType="1"/>
          </p:cNvSpPr>
          <p:nvPr/>
        </p:nvSpPr>
        <p:spPr bwMode="auto">
          <a:xfrm>
            <a:off x="1295400" y="3733800"/>
            <a:ext cx="3048000" cy="0"/>
          </a:xfrm>
          <a:prstGeom prst="line">
            <a:avLst/>
          </a:prstGeom>
          <a:noFill/>
          <a:ln w="38100">
            <a:solidFill>
              <a:srgbClr val="008500"/>
            </a:solidFill>
            <a:round/>
            <a:headEnd/>
            <a:tailEnd/>
          </a:ln>
        </p:spPr>
        <p:txBody>
          <a:bodyPr wrap="none" anchor="ctr"/>
          <a:lstStyle/>
          <a:p>
            <a:endParaRPr lang="en-US"/>
          </a:p>
        </p:txBody>
      </p:sp>
      <p:sp>
        <p:nvSpPr>
          <p:cNvPr id="26631" name="Line 7"/>
          <p:cNvSpPr>
            <a:spLocks noChangeShapeType="1"/>
          </p:cNvSpPr>
          <p:nvPr/>
        </p:nvSpPr>
        <p:spPr bwMode="auto">
          <a:xfrm>
            <a:off x="2895600" y="2819400"/>
            <a:ext cx="0" cy="1905000"/>
          </a:xfrm>
          <a:prstGeom prst="line">
            <a:avLst/>
          </a:prstGeom>
          <a:noFill/>
          <a:ln w="38100">
            <a:solidFill>
              <a:srgbClr val="008500"/>
            </a:solidFill>
            <a:round/>
            <a:headEnd/>
            <a:tailEnd type="triangle" w="med" len="med"/>
          </a:ln>
        </p:spPr>
        <p:txBody>
          <a:bodyPr wrap="none" anchor="ctr"/>
          <a:lstStyle/>
          <a:p>
            <a:endParaRPr lang="en-US"/>
          </a:p>
        </p:txBody>
      </p:sp>
      <p:sp>
        <p:nvSpPr>
          <p:cNvPr id="26632" name="Rectangle 8"/>
          <p:cNvSpPr>
            <a:spLocks noChangeArrowheads="1"/>
          </p:cNvSpPr>
          <p:nvPr/>
        </p:nvSpPr>
        <p:spPr bwMode="auto">
          <a:xfrm>
            <a:off x="2590800" y="3429000"/>
            <a:ext cx="609600" cy="609600"/>
          </a:xfrm>
          <a:prstGeom prst="rect">
            <a:avLst/>
          </a:prstGeom>
          <a:solidFill>
            <a:srgbClr val="E8FFFF"/>
          </a:solidFill>
          <a:ln w="28575">
            <a:solidFill>
              <a:schemeClr val="tx1"/>
            </a:solidFill>
            <a:miter lim="800000"/>
            <a:headEnd/>
            <a:tailEnd/>
          </a:ln>
        </p:spPr>
        <p:txBody>
          <a:bodyPr wrap="none" anchor="ctr"/>
          <a:lstStyle/>
          <a:p>
            <a:endParaRPr lang="en-US"/>
          </a:p>
        </p:txBody>
      </p:sp>
      <p:sp>
        <p:nvSpPr>
          <p:cNvPr id="26633" name="Line 9"/>
          <p:cNvSpPr>
            <a:spLocks noChangeShapeType="1"/>
          </p:cNvSpPr>
          <p:nvPr/>
        </p:nvSpPr>
        <p:spPr bwMode="auto">
          <a:xfrm flipV="1">
            <a:off x="2590800" y="3429000"/>
            <a:ext cx="609600" cy="609600"/>
          </a:xfrm>
          <a:prstGeom prst="line">
            <a:avLst/>
          </a:prstGeom>
          <a:noFill/>
          <a:ln w="28575">
            <a:solidFill>
              <a:schemeClr val="tx1"/>
            </a:solidFill>
            <a:round/>
            <a:headEnd/>
            <a:tailEnd/>
          </a:ln>
        </p:spPr>
        <p:txBody>
          <a:bodyPr wrap="none" anchor="ctr"/>
          <a:lstStyle/>
          <a:p>
            <a:endParaRPr lang="en-US"/>
          </a:p>
        </p:txBody>
      </p:sp>
      <p:sp>
        <p:nvSpPr>
          <p:cNvPr id="26634" name="Rectangle 10"/>
          <p:cNvSpPr>
            <a:spLocks noChangeArrowheads="1"/>
          </p:cNvSpPr>
          <p:nvPr/>
        </p:nvSpPr>
        <p:spPr bwMode="auto">
          <a:xfrm>
            <a:off x="1524000" y="3429000"/>
            <a:ext cx="152400" cy="609600"/>
          </a:xfrm>
          <a:prstGeom prst="rect">
            <a:avLst/>
          </a:prstGeom>
          <a:solidFill>
            <a:srgbClr val="00BA00"/>
          </a:solidFill>
          <a:ln w="28575">
            <a:solidFill>
              <a:srgbClr val="008500"/>
            </a:solidFill>
            <a:miter lim="800000"/>
            <a:headEnd/>
            <a:tailEnd/>
          </a:ln>
        </p:spPr>
        <p:txBody>
          <a:bodyPr wrap="none" anchor="ctr"/>
          <a:lstStyle/>
          <a:p>
            <a:endParaRPr lang="en-US"/>
          </a:p>
        </p:txBody>
      </p:sp>
      <p:sp>
        <p:nvSpPr>
          <p:cNvPr id="26635" name="Rectangle 11"/>
          <p:cNvSpPr>
            <a:spLocks noChangeArrowheads="1"/>
          </p:cNvSpPr>
          <p:nvPr/>
        </p:nvSpPr>
        <p:spPr bwMode="auto">
          <a:xfrm>
            <a:off x="2514600" y="2667000"/>
            <a:ext cx="762000" cy="152400"/>
          </a:xfrm>
          <a:prstGeom prst="rect">
            <a:avLst/>
          </a:prstGeom>
          <a:solidFill>
            <a:srgbClr val="E8FFFF"/>
          </a:solidFill>
          <a:ln w="28575">
            <a:solidFill>
              <a:schemeClr val="tx1"/>
            </a:solidFill>
            <a:miter lim="800000"/>
            <a:headEnd/>
            <a:tailEnd/>
          </a:ln>
        </p:spPr>
        <p:txBody>
          <a:bodyPr wrap="none" anchor="ctr"/>
          <a:lstStyle/>
          <a:p>
            <a:endParaRPr lang="en-US"/>
          </a:p>
        </p:txBody>
      </p:sp>
      <p:sp>
        <p:nvSpPr>
          <p:cNvPr id="26636" name="Rectangle 12"/>
          <p:cNvSpPr>
            <a:spLocks noChangeArrowheads="1"/>
          </p:cNvSpPr>
          <p:nvPr/>
        </p:nvSpPr>
        <p:spPr bwMode="auto">
          <a:xfrm rot="-5400000">
            <a:off x="4038600" y="3657600"/>
            <a:ext cx="762000" cy="152400"/>
          </a:xfrm>
          <a:prstGeom prst="rect">
            <a:avLst/>
          </a:prstGeom>
          <a:solidFill>
            <a:srgbClr val="E8FFFF"/>
          </a:solidFill>
          <a:ln w="28575">
            <a:solidFill>
              <a:schemeClr val="tx1"/>
            </a:solidFill>
            <a:miter lim="800000"/>
            <a:headEnd/>
            <a:tailEnd/>
          </a:ln>
        </p:spPr>
        <p:txBody>
          <a:bodyPr wrap="none" anchor="ctr"/>
          <a:lstStyle/>
          <a:p>
            <a:endParaRPr lang="en-US"/>
          </a:p>
        </p:txBody>
      </p:sp>
      <p:sp>
        <p:nvSpPr>
          <p:cNvPr id="26637" name="Line 13"/>
          <p:cNvSpPr>
            <a:spLocks noChangeShapeType="1"/>
          </p:cNvSpPr>
          <p:nvPr/>
        </p:nvSpPr>
        <p:spPr bwMode="auto">
          <a:xfrm>
            <a:off x="1219200" y="3352800"/>
            <a:ext cx="0" cy="304800"/>
          </a:xfrm>
          <a:prstGeom prst="line">
            <a:avLst/>
          </a:prstGeom>
          <a:noFill/>
          <a:ln w="38100">
            <a:solidFill>
              <a:schemeClr val="tx1"/>
            </a:solidFill>
            <a:round/>
            <a:headEnd/>
            <a:tailEnd/>
          </a:ln>
        </p:spPr>
        <p:txBody>
          <a:bodyPr wrap="none" anchor="ctr"/>
          <a:lstStyle/>
          <a:p>
            <a:endParaRPr lang="en-US"/>
          </a:p>
        </p:txBody>
      </p:sp>
      <p:sp>
        <p:nvSpPr>
          <p:cNvPr id="26638" name="Line 14"/>
          <p:cNvSpPr>
            <a:spLocks noChangeShapeType="1"/>
          </p:cNvSpPr>
          <p:nvPr/>
        </p:nvSpPr>
        <p:spPr bwMode="auto">
          <a:xfrm flipV="1">
            <a:off x="1219200" y="3810000"/>
            <a:ext cx="0" cy="304800"/>
          </a:xfrm>
          <a:prstGeom prst="line">
            <a:avLst/>
          </a:prstGeom>
          <a:noFill/>
          <a:ln w="38100">
            <a:solidFill>
              <a:schemeClr val="tx1"/>
            </a:solidFill>
            <a:round/>
            <a:headEnd/>
            <a:tailEnd/>
          </a:ln>
        </p:spPr>
        <p:txBody>
          <a:bodyPr wrap="none" anchor="ctr"/>
          <a:lstStyle/>
          <a:p>
            <a:endParaRPr lang="en-US"/>
          </a:p>
        </p:txBody>
      </p:sp>
      <p:pic>
        <p:nvPicPr>
          <p:cNvPr id="26639" name="Picture 15" descr="bulb"/>
          <p:cNvPicPr>
            <a:picLocks noChangeAspect="1" noChangeArrowheads="1"/>
          </p:cNvPicPr>
          <p:nvPr/>
        </p:nvPicPr>
        <p:blipFill>
          <a:blip r:embed="rId4"/>
          <a:srcRect/>
          <a:stretch>
            <a:fillRect/>
          </a:stretch>
        </p:blipFill>
        <p:spPr bwMode="auto">
          <a:xfrm>
            <a:off x="304800" y="3352800"/>
            <a:ext cx="1143000" cy="1128713"/>
          </a:xfrm>
          <a:prstGeom prst="rect">
            <a:avLst/>
          </a:prstGeom>
          <a:noFill/>
        </p:spPr>
      </p:pic>
      <p:sp>
        <p:nvSpPr>
          <p:cNvPr id="26640" name="Rectangle 16"/>
          <p:cNvSpPr>
            <a:spLocks noChangeArrowheads="1"/>
          </p:cNvSpPr>
          <p:nvPr/>
        </p:nvSpPr>
        <p:spPr bwMode="auto">
          <a:xfrm>
            <a:off x="1981200" y="4800600"/>
            <a:ext cx="1828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41" name="Line 17"/>
          <p:cNvSpPr>
            <a:spLocks noChangeShapeType="1"/>
          </p:cNvSpPr>
          <p:nvPr/>
        </p:nvSpPr>
        <p:spPr bwMode="auto">
          <a:xfrm>
            <a:off x="3429000" y="2438400"/>
            <a:ext cx="0" cy="609600"/>
          </a:xfrm>
          <a:prstGeom prst="line">
            <a:avLst/>
          </a:prstGeom>
          <a:noFill/>
          <a:ln w="9525">
            <a:solidFill>
              <a:schemeClr val="tx1"/>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1143000"/>
          </a:xfrm>
        </p:spPr>
        <p:txBody>
          <a:bodyPr>
            <a:noAutofit/>
          </a:bodyPr>
          <a:lstStyle/>
          <a:p>
            <a:r>
              <a:rPr lang="en-US" sz="7200" dirty="0"/>
              <a:t>What is light?</a:t>
            </a:r>
          </a:p>
        </p:txBody>
      </p:sp>
      <p:pic>
        <p:nvPicPr>
          <p:cNvPr id="3074" name="Picture 2" descr="Image result for light"/>
          <p:cNvPicPr>
            <a:picLocks noChangeAspect="1" noChangeArrowheads="1"/>
          </p:cNvPicPr>
          <p:nvPr/>
        </p:nvPicPr>
        <p:blipFill>
          <a:blip r:embed="rId3" cstate="print"/>
          <a:srcRect/>
          <a:stretch>
            <a:fillRect/>
          </a:stretch>
        </p:blipFill>
        <p:spPr bwMode="auto">
          <a:xfrm>
            <a:off x="1219200" y="1676400"/>
            <a:ext cx="6705600" cy="41243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52400"/>
            <a:ext cx="7772400" cy="838200"/>
          </a:xfrm>
        </p:spPr>
        <p:txBody>
          <a:bodyPr/>
          <a:lstStyle/>
          <a:p>
            <a:r>
              <a:rPr lang="en-US" sz="4000"/>
              <a:t>Strange particles</a:t>
            </a:r>
          </a:p>
        </p:txBody>
      </p:sp>
      <p:sp>
        <p:nvSpPr>
          <p:cNvPr id="15364" name="Text Box 4"/>
          <p:cNvSpPr txBox="1">
            <a:spLocks noChangeArrowheads="1"/>
          </p:cNvSpPr>
          <p:nvPr/>
        </p:nvSpPr>
        <p:spPr bwMode="auto">
          <a:xfrm>
            <a:off x="2362200" y="1371600"/>
            <a:ext cx="4343400" cy="457200"/>
          </a:xfrm>
          <a:prstGeom prst="rect">
            <a:avLst/>
          </a:prstGeom>
          <a:noFill/>
          <a:ln w="9525">
            <a:noFill/>
            <a:miter lim="800000"/>
            <a:headEnd/>
            <a:tailEnd/>
          </a:ln>
        </p:spPr>
        <p:txBody>
          <a:bodyPr>
            <a:spAutoFit/>
          </a:bodyPr>
          <a:lstStyle/>
          <a:p>
            <a:pPr>
              <a:spcBef>
                <a:spcPct val="50000"/>
              </a:spcBef>
            </a:pPr>
            <a:r>
              <a:rPr lang="en-US"/>
              <a:t>Photon ‘state’ is defined by: </a:t>
            </a:r>
          </a:p>
        </p:txBody>
      </p:sp>
      <p:sp>
        <p:nvSpPr>
          <p:cNvPr id="15365" name="Text Box 5"/>
          <p:cNvSpPr txBox="1">
            <a:spLocks noChangeArrowheads="1"/>
          </p:cNvSpPr>
          <p:nvPr/>
        </p:nvSpPr>
        <p:spPr bwMode="auto">
          <a:xfrm>
            <a:off x="3200400" y="1981200"/>
            <a:ext cx="2209800" cy="457200"/>
          </a:xfrm>
          <a:prstGeom prst="rect">
            <a:avLst/>
          </a:prstGeom>
          <a:noFill/>
          <a:ln w="9525">
            <a:noFill/>
            <a:miter lim="800000"/>
            <a:headEnd/>
            <a:tailEnd/>
          </a:ln>
        </p:spPr>
        <p:txBody>
          <a:bodyPr>
            <a:spAutoFit/>
          </a:bodyPr>
          <a:lstStyle/>
          <a:p>
            <a:pPr>
              <a:spcBef>
                <a:spcPct val="50000"/>
              </a:spcBef>
            </a:pPr>
            <a:r>
              <a:rPr lang="en-US"/>
              <a:t>- momentum</a:t>
            </a:r>
          </a:p>
        </p:txBody>
      </p:sp>
      <p:sp>
        <p:nvSpPr>
          <p:cNvPr id="15366" name="Text Box 6"/>
          <p:cNvSpPr txBox="1">
            <a:spLocks noChangeArrowheads="1"/>
          </p:cNvSpPr>
          <p:nvPr/>
        </p:nvSpPr>
        <p:spPr bwMode="auto">
          <a:xfrm>
            <a:off x="3200400" y="2362200"/>
            <a:ext cx="2209800" cy="457200"/>
          </a:xfrm>
          <a:prstGeom prst="rect">
            <a:avLst/>
          </a:prstGeom>
          <a:noFill/>
          <a:ln w="9525">
            <a:noFill/>
            <a:miter lim="800000"/>
            <a:headEnd/>
            <a:tailEnd/>
          </a:ln>
        </p:spPr>
        <p:txBody>
          <a:bodyPr>
            <a:spAutoFit/>
          </a:bodyPr>
          <a:lstStyle/>
          <a:p>
            <a:pPr>
              <a:spcBef>
                <a:spcPct val="50000"/>
              </a:spcBef>
            </a:pPr>
            <a:r>
              <a:rPr lang="en-US"/>
              <a:t>- Energy</a:t>
            </a:r>
          </a:p>
        </p:txBody>
      </p:sp>
      <p:sp>
        <p:nvSpPr>
          <p:cNvPr id="15367" name="Text Box 7"/>
          <p:cNvSpPr txBox="1">
            <a:spLocks noChangeArrowheads="1"/>
          </p:cNvSpPr>
          <p:nvPr/>
        </p:nvSpPr>
        <p:spPr bwMode="auto">
          <a:xfrm>
            <a:off x="3200400" y="2743200"/>
            <a:ext cx="2209800" cy="457200"/>
          </a:xfrm>
          <a:prstGeom prst="rect">
            <a:avLst/>
          </a:prstGeom>
          <a:noFill/>
          <a:ln w="9525">
            <a:noFill/>
            <a:miter lim="800000"/>
            <a:headEnd/>
            <a:tailEnd/>
          </a:ln>
        </p:spPr>
        <p:txBody>
          <a:bodyPr>
            <a:spAutoFit/>
          </a:bodyPr>
          <a:lstStyle/>
          <a:p>
            <a:pPr>
              <a:spcBef>
                <a:spcPct val="50000"/>
              </a:spcBef>
            </a:pPr>
            <a:r>
              <a:rPr lang="en-US"/>
              <a:t>- polarization</a:t>
            </a:r>
          </a:p>
        </p:txBody>
      </p:sp>
      <p:sp>
        <p:nvSpPr>
          <p:cNvPr id="15368" name="Text Box 8"/>
          <p:cNvSpPr txBox="1">
            <a:spLocks noChangeArrowheads="1"/>
          </p:cNvSpPr>
          <p:nvPr/>
        </p:nvSpPr>
        <p:spPr bwMode="auto">
          <a:xfrm>
            <a:off x="228600" y="3962400"/>
            <a:ext cx="8610600" cy="457200"/>
          </a:xfrm>
          <a:prstGeom prst="rect">
            <a:avLst/>
          </a:prstGeom>
          <a:noFill/>
          <a:ln w="9525">
            <a:noFill/>
            <a:miter lim="800000"/>
            <a:headEnd/>
            <a:tailEnd/>
          </a:ln>
        </p:spPr>
        <p:txBody>
          <a:bodyPr>
            <a:spAutoFit/>
          </a:bodyPr>
          <a:lstStyle/>
          <a:p>
            <a:pPr>
              <a:spcBef>
                <a:spcPct val="50000"/>
              </a:spcBef>
            </a:pPr>
            <a:r>
              <a:rPr lang="en-US"/>
              <a:t>Position and time (duration) of the photon are not well-defined!</a:t>
            </a:r>
          </a:p>
        </p:txBody>
      </p:sp>
      <p:sp>
        <p:nvSpPr>
          <p:cNvPr id="15369" name="Text Box 9"/>
          <p:cNvSpPr txBox="1">
            <a:spLocks noChangeArrowheads="1"/>
          </p:cNvSpPr>
          <p:nvPr/>
        </p:nvSpPr>
        <p:spPr bwMode="auto">
          <a:xfrm>
            <a:off x="3200400" y="3124200"/>
            <a:ext cx="2209800" cy="457200"/>
          </a:xfrm>
          <a:prstGeom prst="rect">
            <a:avLst/>
          </a:prstGeom>
          <a:noFill/>
          <a:ln w="9525">
            <a:noFill/>
            <a:miter lim="800000"/>
            <a:headEnd/>
            <a:tailEnd/>
          </a:ln>
        </p:spPr>
        <p:txBody>
          <a:bodyPr>
            <a:spAutoFit/>
          </a:bodyPr>
          <a:lstStyle/>
          <a:p>
            <a:pPr>
              <a:spcBef>
                <a:spcPct val="50000"/>
              </a:spcBef>
            </a:pPr>
            <a:r>
              <a:rPr lang="en-US"/>
              <a:t>- spin (s=1)</a:t>
            </a:r>
          </a:p>
        </p:txBody>
      </p:sp>
      <p:sp>
        <p:nvSpPr>
          <p:cNvPr id="15370" name="Text Box 10"/>
          <p:cNvSpPr txBox="1">
            <a:spLocks noChangeArrowheads="1"/>
          </p:cNvSpPr>
          <p:nvPr/>
        </p:nvSpPr>
        <p:spPr bwMode="auto">
          <a:xfrm>
            <a:off x="609600" y="4876800"/>
            <a:ext cx="7620000" cy="701675"/>
          </a:xfrm>
          <a:prstGeom prst="rect">
            <a:avLst/>
          </a:prstGeom>
          <a:noFill/>
          <a:ln w="9525">
            <a:noFill/>
            <a:miter lim="800000"/>
            <a:headEnd/>
            <a:tailEnd/>
          </a:ln>
        </p:spPr>
        <p:txBody>
          <a:bodyPr>
            <a:spAutoFit/>
          </a:bodyPr>
          <a:lstStyle/>
          <a:p>
            <a:pPr>
              <a:spcBef>
                <a:spcPct val="50000"/>
              </a:spcBef>
            </a:pPr>
            <a:r>
              <a:rPr lang="en-US" sz="2000"/>
              <a:t>“Nobody knows, and it’s best if you try not to think about it.” Richard Feynman</a:t>
            </a:r>
          </a:p>
        </p:txBody>
      </p:sp>
      <p:sp>
        <p:nvSpPr>
          <p:cNvPr id="15371" name="Text Box 11"/>
          <p:cNvSpPr txBox="1">
            <a:spLocks noChangeArrowheads="1"/>
          </p:cNvSpPr>
          <p:nvPr/>
        </p:nvSpPr>
        <p:spPr bwMode="auto">
          <a:xfrm>
            <a:off x="609600" y="5791200"/>
            <a:ext cx="7010400" cy="701675"/>
          </a:xfrm>
          <a:prstGeom prst="rect">
            <a:avLst/>
          </a:prstGeom>
          <a:noFill/>
          <a:ln w="9525">
            <a:noFill/>
            <a:miter lim="800000"/>
            <a:headEnd/>
            <a:tailEnd/>
          </a:ln>
        </p:spPr>
        <p:txBody>
          <a:bodyPr>
            <a:spAutoFit/>
          </a:bodyPr>
          <a:lstStyle/>
          <a:p>
            <a:pPr>
              <a:spcBef>
                <a:spcPct val="50000"/>
              </a:spcBef>
            </a:pPr>
            <a:r>
              <a:rPr lang="en-US" sz="2000"/>
              <a:t>“These days, every Tom, Dick and Harry thinks he knows what a photon is, but he is wrong”, Albert Einstein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15369" grpId="0"/>
      <p:bldP spid="15370" grpId="0"/>
      <p:bldP spid="153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b="1" dirty="0" smtClean="0">
                <a:solidFill>
                  <a:srgbClr val="33CC33"/>
                </a:solidFill>
              </a:rPr>
              <a:t>Let there be More Light…</a:t>
            </a:r>
            <a:endParaRPr lang="en-US" sz="4000" b="1" dirty="0">
              <a:solidFill>
                <a:srgbClr val="33CC33"/>
              </a:solidFill>
            </a:endParaRPr>
          </a:p>
        </p:txBody>
      </p:sp>
      <p:pic>
        <p:nvPicPr>
          <p:cNvPr id="58372" name="Picture 4" descr="light_waves_003"/>
          <p:cNvPicPr>
            <a:picLocks noChangeAspect="1" noChangeArrowheads="1"/>
          </p:cNvPicPr>
          <p:nvPr/>
        </p:nvPicPr>
        <p:blipFill>
          <a:blip r:embed="rId2"/>
          <a:srcRect/>
          <a:stretch>
            <a:fillRect/>
          </a:stretch>
        </p:blipFill>
        <p:spPr bwMode="auto">
          <a:xfrm>
            <a:off x="1676400" y="1600200"/>
            <a:ext cx="5638800" cy="3810000"/>
          </a:xfrm>
          <a:prstGeom prst="rect">
            <a:avLst/>
          </a:prstGeom>
          <a:noFill/>
        </p:spPr>
      </p:pic>
      <p:sp>
        <p:nvSpPr>
          <p:cNvPr id="4" name="TextBox 3"/>
          <p:cNvSpPr txBox="1"/>
          <p:nvPr/>
        </p:nvSpPr>
        <p:spPr>
          <a:xfrm>
            <a:off x="1905000" y="5334000"/>
            <a:ext cx="5410200" cy="1200329"/>
          </a:xfrm>
          <a:prstGeom prst="rect">
            <a:avLst/>
          </a:prstGeom>
          <a:noFill/>
        </p:spPr>
        <p:txBody>
          <a:bodyPr wrap="square" rtlCol="0">
            <a:spAutoFit/>
          </a:bodyPr>
          <a:lstStyle/>
          <a:p>
            <a:pPr algn="ctr"/>
            <a:r>
              <a:rPr lang="en-US" sz="7200" b="1" i="1" dirty="0" smtClean="0">
                <a:solidFill>
                  <a:srgbClr val="FFC000"/>
                </a:solidFill>
                <a:effectLst>
                  <a:innerShdw blurRad="63500" dist="50800" dir="5400000">
                    <a:prstClr val="black">
                      <a:alpha val="50000"/>
                    </a:prstClr>
                  </a:innerShdw>
                </a:effectLst>
              </a:rPr>
              <a:t>Thank You</a:t>
            </a:r>
            <a:endParaRPr lang="en-US" sz="7200" b="1" i="1" dirty="0">
              <a:solidFill>
                <a:srgbClr val="FFC000"/>
              </a:solidFill>
              <a:effectLst>
                <a:innerShdw blurRad="63500" dist="50800" dir="5400000">
                  <a:prstClr val="black">
                    <a:alpha val="50000"/>
                  </a:prst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4800599"/>
          </a:xfrm>
        </p:spPr>
        <p:txBody>
          <a:bodyPr/>
          <a:lstStyle/>
          <a:p>
            <a:r>
              <a:rPr lang="en-US" dirty="0" smtClean="0">
                <a:solidFill>
                  <a:srgbClr val="00B050"/>
                </a:solidFill>
                <a:effectLst>
                  <a:glow rad="101600">
                    <a:schemeClr val="accent6">
                      <a:satMod val="175000"/>
                      <a:alpha val="40000"/>
                    </a:schemeClr>
                  </a:glow>
                </a:effectLst>
              </a:rPr>
              <a:t>Ray ?</a:t>
            </a:r>
            <a:r>
              <a:rPr lang="en-US" dirty="0" smtClean="0">
                <a:effectLst>
                  <a:glow rad="101600">
                    <a:schemeClr val="accent6">
                      <a:satMod val="175000"/>
                      <a:alpha val="40000"/>
                    </a:schemeClr>
                  </a:glow>
                </a:effectLst>
              </a:rPr>
              <a:t> </a:t>
            </a:r>
            <a:br>
              <a:rPr lang="en-US" dirty="0" smtClean="0">
                <a:effectLst>
                  <a:glow rad="101600">
                    <a:schemeClr val="accent6">
                      <a:satMod val="175000"/>
                      <a:alpha val="40000"/>
                    </a:schemeClr>
                  </a:glow>
                </a:effectLst>
              </a:rPr>
            </a:br>
            <a:r>
              <a:rPr lang="en-US" dirty="0" smtClean="0">
                <a:solidFill>
                  <a:srgbClr val="00B0F0"/>
                </a:solidFill>
                <a:effectLst>
                  <a:glow rad="101600">
                    <a:schemeClr val="accent6">
                      <a:satMod val="175000"/>
                      <a:alpha val="40000"/>
                    </a:schemeClr>
                  </a:glow>
                </a:effectLst>
              </a:rPr>
              <a:t>Corpuscle / </a:t>
            </a:r>
            <a:r>
              <a:rPr lang="en-US" dirty="0">
                <a:solidFill>
                  <a:srgbClr val="00B0F0"/>
                </a:solidFill>
                <a:effectLst>
                  <a:glow rad="101600">
                    <a:schemeClr val="accent6">
                      <a:satMod val="175000"/>
                      <a:alpha val="40000"/>
                    </a:schemeClr>
                  </a:glow>
                </a:effectLst>
              </a:rPr>
              <a:t>P</a:t>
            </a:r>
            <a:r>
              <a:rPr lang="en-US" dirty="0" smtClean="0">
                <a:solidFill>
                  <a:srgbClr val="00B0F0"/>
                </a:solidFill>
                <a:effectLst>
                  <a:glow rad="101600">
                    <a:schemeClr val="accent6">
                      <a:satMod val="175000"/>
                      <a:alpha val="40000"/>
                    </a:schemeClr>
                  </a:glow>
                </a:effectLst>
              </a:rPr>
              <a:t>article?</a:t>
            </a:r>
            <a:r>
              <a:rPr lang="en-US" dirty="0" smtClean="0">
                <a:effectLst>
                  <a:glow rad="101600">
                    <a:schemeClr val="accent6">
                      <a:satMod val="175000"/>
                      <a:alpha val="40000"/>
                    </a:schemeClr>
                  </a:glow>
                </a:effectLst>
              </a:rPr>
              <a:t/>
            </a:r>
            <a:br>
              <a:rPr lang="en-US" dirty="0" smtClean="0">
                <a:effectLst>
                  <a:glow rad="101600">
                    <a:schemeClr val="accent6">
                      <a:satMod val="175000"/>
                      <a:alpha val="40000"/>
                    </a:schemeClr>
                  </a:glow>
                </a:effectLst>
              </a:rPr>
            </a:br>
            <a:r>
              <a:rPr lang="en-US" dirty="0" smtClean="0">
                <a:solidFill>
                  <a:srgbClr val="7030A0"/>
                </a:solidFill>
                <a:effectLst>
                  <a:glow rad="101600">
                    <a:schemeClr val="accent6">
                      <a:satMod val="175000"/>
                      <a:alpha val="40000"/>
                    </a:schemeClr>
                  </a:glow>
                </a:effectLst>
              </a:rPr>
              <a:t>Wave</a:t>
            </a:r>
            <a:r>
              <a:rPr lang="en-US" dirty="0" smtClean="0">
                <a:effectLst>
                  <a:glow rad="101600">
                    <a:schemeClr val="accent6">
                      <a:satMod val="175000"/>
                      <a:alpha val="40000"/>
                    </a:schemeClr>
                  </a:glow>
                </a:effectLst>
              </a:rPr>
              <a:t/>
            </a:r>
            <a:br>
              <a:rPr lang="en-US" dirty="0" smtClean="0">
                <a:effectLst>
                  <a:glow rad="101600">
                    <a:schemeClr val="accent6">
                      <a:satMod val="175000"/>
                      <a:alpha val="40000"/>
                    </a:schemeClr>
                  </a:glow>
                </a:effectLst>
              </a:rPr>
            </a:br>
            <a:r>
              <a:rPr lang="en-US" dirty="0" smtClean="0">
                <a:effectLst>
                  <a:glow rad="101600">
                    <a:schemeClr val="accent6">
                      <a:satMod val="175000"/>
                      <a:alpha val="40000"/>
                    </a:schemeClr>
                  </a:glow>
                </a:effectLst>
              </a:rPr>
              <a:t>or </a:t>
            </a:r>
            <a:br>
              <a:rPr lang="en-US" dirty="0" smtClean="0">
                <a:effectLst>
                  <a:glow rad="101600">
                    <a:schemeClr val="accent6">
                      <a:satMod val="175000"/>
                      <a:alpha val="40000"/>
                    </a:schemeClr>
                  </a:glow>
                </a:effectLst>
              </a:rPr>
            </a:br>
            <a:r>
              <a:rPr lang="en-US" dirty="0" smtClean="0">
                <a:solidFill>
                  <a:srgbClr val="FF0000"/>
                </a:solidFill>
                <a:effectLst>
                  <a:glow rad="101600">
                    <a:schemeClr val="accent6">
                      <a:satMod val="175000"/>
                      <a:alpha val="40000"/>
                    </a:schemeClr>
                  </a:glow>
                </a:effectLst>
              </a:rPr>
              <a:t>Anything else?</a:t>
            </a:r>
            <a:endParaRPr lang="en-US" dirty="0">
              <a:solidFill>
                <a:srgbClr val="FF0000"/>
              </a:solidFill>
              <a:effectLst>
                <a:glow rad="101600">
                  <a:schemeClr val="accent6">
                    <a:satMod val="175000"/>
                    <a:alpha val="40000"/>
                  </a:schemeClr>
                </a:glow>
              </a:effectLst>
            </a:endParaRPr>
          </a:p>
        </p:txBody>
      </p:sp>
      <p:sp>
        <p:nvSpPr>
          <p:cNvPr id="3" name="Subtitle 2"/>
          <p:cNvSpPr>
            <a:spLocks noGrp="1"/>
          </p:cNvSpPr>
          <p:nvPr>
            <p:ph type="subTitle" idx="1"/>
          </p:nvPr>
        </p:nvSpPr>
        <p:spPr>
          <a:xfrm>
            <a:off x="1371600" y="609600"/>
            <a:ext cx="6400800" cy="1143000"/>
          </a:xfrm>
        </p:spPr>
        <p:txBody>
          <a:bodyPr>
            <a:normAutofit/>
          </a:bodyPr>
          <a:lstStyle/>
          <a:p>
            <a:r>
              <a:rPr lang="en-US" sz="6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What is Light</a:t>
            </a:r>
            <a:endParaRPr lang="en-US" sz="6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1143000"/>
          </a:xfrm>
        </p:spPr>
        <p:txBody>
          <a:bodyPr>
            <a:noAutofit/>
          </a:bodyPr>
          <a:lstStyle/>
          <a:p>
            <a:r>
              <a:rPr lang="en-US" sz="7200" dirty="0" smtClean="0"/>
              <a:t>Light is Ray</a:t>
            </a:r>
            <a:endParaRPr lang="en-US" sz="7200" dirty="0"/>
          </a:p>
        </p:txBody>
      </p:sp>
      <p:pic>
        <p:nvPicPr>
          <p:cNvPr id="73730" name="Picture 2" descr="http://2.bp.blogspot.com/_DPCfNnhOl_E/TDFF-7Pj2RI/AAAAAAAABZM/KLCuSG7tqos/s1600/Ray+of+Light.JPG"/>
          <p:cNvPicPr>
            <a:picLocks noChangeAspect="1" noChangeArrowheads="1"/>
          </p:cNvPicPr>
          <p:nvPr/>
        </p:nvPicPr>
        <p:blipFill>
          <a:blip r:embed="rId3"/>
          <a:srcRect/>
          <a:stretch>
            <a:fillRect/>
          </a:stretch>
        </p:blipFill>
        <p:spPr bwMode="auto">
          <a:xfrm>
            <a:off x="381000" y="2514600"/>
            <a:ext cx="3657600" cy="3571875"/>
          </a:xfrm>
          <a:prstGeom prst="rect">
            <a:avLst/>
          </a:prstGeom>
          <a:noFill/>
        </p:spPr>
      </p:pic>
      <p:pic>
        <p:nvPicPr>
          <p:cNvPr id="73732" name="Picture 4" descr="https://tse1.mm.bing.net/th?id=OIP.RBzN8XAzIXG5zxzX_XkW6wHaCS&amp;pid=15.1&amp;P=0&amp;w=544&amp;h=169"/>
          <p:cNvPicPr>
            <a:picLocks noChangeAspect="1" noChangeArrowheads="1"/>
          </p:cNvPicPr>
          <p:nvPr/>
        </p:nvPicPr>
        <p:blipFill>
          <a:blip r:embed="rId4"/>
          <a:srcRect/>
          <a:stretch>
            <a:fillRect/>
          </a:stretch>
        </p:blipFill>
        <p:spPr bwMode="auto">
          <a:xfrm>
            <a:off x="4114800" y="1676400"/>
            <a:ext cx="4514850" cy="1828800"/>
          </a:xfrm>
          <a:prstGeom prst="rect">
            <a:avLst/>
          </a:prstGeom>
          <a:noFill/>
        </p:spPr>
      </p:pic>
      <p:pic>
        <p:nvPicPr>
          <p:cNvPr id="73734" name="Picture 6" descr="https://tse3.mm.bing.net/th?id=OIP.bBZyT0yDfOG8YSqz-NRlYQHaFj&amp;pid=15.1&amp;P=0&amp;w=231&amp;h=174"/>
          <p:cNvPicPr>
            <a:picLocks noChangeAspect="1" noChangeArrowheads="1"/>
          </p:cNvPicPr>
          <p:nvPr/>
        </p:nvPicPr>
        <p:blipFill>
          <a:blip r:embed="rId5"/>
          <a:srcRect/>
          <a:stretch>
            <a:fillRect/>
          </a:stretch>
        </p:blipFill>
        <p:spPr bwMode="auto">
          <a:xfrm>
            <a:off x="4114800" y="3581400"/>
            <a:ext cx="4495800"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914399"/>
          </a:xfrm>
        </p:spPr>
        <p:txBody>
          <a:bodyPr/>
          <a:lstStyle/>
          <a:p>
            <a:r>
              <a:rPr lang="en-US" dirty="0" smtClean="0"/>
              <a:t>What is a Ray?</a:t>
            </a:r>
            <a:endParaRPr lang="en-US" dirty="0"/>
          </a:p>
        </p:txBody>
      </p:sp>
      <p:sp>
        <p:nvSpPr>
          <p:cNvPr id="3" name="Subtitle 2"/>
          <p:cNvSpPr>
            <a:spLocks noGrp="1"/>
          </p:cNvSpPr>
          <p:nvPr>
            <p:ph type="subTitle" idx="1"/>
          </p:nvPr>
        </p:nvSpPr>
        <p:spPr>
          <a:xfrm>
            <a:off x="533400" y="990600"/>
            <a:ext cx="8153400" cy="5486400"/>
          </a:xfrm>
        </p:spPr>
        <p:txBody>
          <a:bodyPr>
            <a:normAutofit fontScale="77500" lnSpcReduction="20000"/>
          </a:bodyPr>
          <a:lstStyle/>
          <a:p>
            <a:r>
              <a:rPr lang="en-US" sz="3900" dirty="0" smtClean="0">
                <a:solidFill>
                  <a:srgbClr val="00B050"/>
                </a:solidFill>
              </a:rPr>
              <a:t> </a:t>
            </a:r>
            <a:r>
              <a:rPr lang="en-US" sz="3900" dirty="0" smtClean="0">
                <a:solidFill>
                  <a:srgbClr val="00B050"/>
                </a:solidFill>
              </a:rPr>
              <a:t>In corpuscular theory ,</a:t>
            </a:r>
          </a:p>
          <a:p>
            <a:r>
              <a:rPr lang="en-US" sz="3900" dirty="0" smtClean="0">
                <a:solidFill>
                  <a:srgbClr val="00B050"/>
                </a:solidFill>
              </a:rPr>
              <a:t> </a:t>
            </a:r>
            <a:r>
              <a:rPr lang="en-US" sz="3900" dirty="0" smtClean="0">
                <a:solidFill>
                  <a:srgbClr val="00B050"/>
                </a:solidFill>
              </a:rPr>
              <a:t>(1) the path of a corpuscle and </a:t>
            </a:r>
            <a:endParaRPr lang="en-US" sz="3900" dirty="0" smtClean="0">
              <a:solidFill>
                <a:srgbClr val="00B050"/>
              </a:solidFill>
            </a:endParaRPr>
          </a:p>
          <a:p>
            <a:r>
              <a:rPr lang="en-US" sz="3900" dirty="0" smtClean="0">
                <a:solidFill>
                  <a:srgbClr val="00B050"/>
                </a:solidFill>
              </a:rPr>
              <a:t>(</a:t>
            </a:r>
            <a:r>
              <a:rPr lang="en-US" sz="3900" dirty="0" smtClean="0">
                <a:solidFill>
                  <a:srgbClr val="00B050"/>
                </a:solidFill>
              </a:rPr>
              <a:t>2) the path of a photon . </a:t>
            </a:r>
            <a:endParaRPr lang="en-US" sz="3900" dirty="0" smtClean="0">
              <a:solidFill>
                <a:srgbClr val="00B050"/>
              </a:solidFill>
            </a:endParaRPr>
          </a:p>
          <a:p>
            <a:r>
              <a:rPr lang="en-US" sz="3900" dirty="0" smtClean="0">
                <a:solidFill>
                  <a:srgbClr val="00B050"/>
                </a:solidFill>
              </a:rPr>
              <a:t> In Wave </a:t>
            </a:r>
            <a:r>
              <a:rPr lang="en-US" sz="3900" dirty="0" smtClean="0">
                <a:solidFill>
                  <a:srgbClr val="00B050"/>
                </a:solidFill>
              </a:rPr>
              <a:t>theory , both scalar and </a:t>
            </a:r>
            <a:r>
              <a:rPr lang="en-US" sz="3900" dirty="0" smtClean="0">
                <a:solidFill>
                  <a:srgbClr val="00B050"/>
                </a:solidFill>
              </a:rPr>
              <a:t>electromagnetic</a:t>
            </a:r>
            <a:endParaRPr lang="en-US" sz="3900" dirty="0" smtClean="0">
              <a:solidFill>
                <a:srgbClr val="00B050"/>
              </a:solidFill>
            </a:endParaRPr>
          </a:p>
          <a:p>
            <a:pPr marL="742950" indent="-742950">
              <a:buAutoNum type="arabicParenBoth"/>
            </a:pPr>
            <a:r>
              <a:rPr lang="en-US" sz="3900" dirty="0" err="1" smtClean="0">
                <a:solidFill>
                  <a:srgbClr val="00B050"/>
                </a:solidFill>
              </a:rPr>
              <a:t>wavefront</a:t>
            </a:r>
            <a:r>
              <a:rPr lang="en-US" sz="3900" dirty="0" smtClean="0">
                <a:solidFill>
                  <a:srgbClr val="00B050"/>
                </a:solidFill>
              </a:rPr>
              <a:t> </a:t>
            </a:r>
            <a:r>
              <a:rPr lang="en-US" sz="3900" dirty="0" err="1" smtClean="0">
                <a:solidFill>
                  <a:srgbClr val="00B050"/>
                </a:solidFill>
              </a:rPr>
              <a:t>normals</a:t>
            </a:r>
            <a:r>
              <a:rPr lang="en-US" sz="3900" dirty="0" smtClean="0">
                <a:solidFill>
                  <a:srgbClr val="00B050"/>
                </a:solidFill>
              </a:rPr>
              <a:t> </a:t>
            </a:r>
            <a:r>
              <a:rPr lang="en-US" sz="3900" dirty="0" smtClean="0">
                <a:solidFill>
                  <a:srgbClr val="00B050"/>
                </a:solidFill>
              </a:rPr>
              <a:t>,</a:t>
            </a:r>
          </a:p>
          <a:p>
            <a:pPr marL="742950" indent="-742950"/>
            <a:r>
              <a:rPr lang="en-US" sz="3900" dirty="0" smtClean="0">
                <a:solidFill>
                  <a:srgbClr val="00B050"/>
                </a:solidFill>
              </a:rPr>
              <a:t> </a:t>
            </a:r>
            <a:r>
              <a:rPr lang="en-US" sz="3900" dirty="0" smtClean="0">
                <a:solidFill>
                  <a:srgbClr val="00B050"/>
                </a:solidFill>
              </a:rPr>
              <a:t>(2) the </a:t>
            </a:r>
            <a:r>
              <a:rPr lang="en-US" sz="3900" dirty="0" err="1" smtClean="0">
                <a:solidFill>
                  <a:srgbClr val="00B050"/>
                </a:solidFill>
              </a:rPr>
              <a:t>Poynting</a:t>
            </a:r>
            <a:r>
              <a:rPr lang="en-US" sz="3900" dirty="0" smtClean="0">
                <a:solidFill>
                  <a:srgbClr val="00B050"/>
                </a:solidFill>
              </a:rPr>
              <a:t> vector , </a:t>
            </a:r>
            <a:endParaRPr lang="en-US" sz="3900" dirty="0" smtClean="0">
              <a:solidFill>
                <a:srgbClr val="00B050"/>
              </a:solidFill>
            </a:endParaRPr>
          </a:p>
          <a:p>
            <a:pPr marL="742950" indent="-742950"/>
            <a:r>
              <a:rPr lang="en-US" sz="3900" dirty="0" smtClean="0">
                <a:solidFill>
                  <a:srgbClr val="00B050"/>
                </a:solidFill>
              </a:rPr>
              <a:t>(</a:t>
            </a:r>
            <a:r>
              <a:rPr lang="en-US" sz="3900" dirty="0" smtClean="0">
                <a:solidFill>
                  <a:srgbClr val="00B050"/>
                </a:solidFill>
              </a:rPr>
              <a:t>3) a discontinuity in the electromagnetic</a:t>
            </a:r>
          </a:p>
          <a:p>
            <a:r>
              <a:rPr lang="en-US" sz="3900" dirty="0" smtClean="0">
                <a:solidFill>
                  <a:srgbClr val="00B050"/>
                </a:solidFill>
              </a:rPr>
              <a:t>field </a:t>
            </a:r>
            <a:r>
              <a:rPr lang="en-US" sz="3900" dirty="0" smtClean="0">
                <a:solidFill>
                  <a:srgbClr val="00B050"/>
                </a:solidFill>
              </a:rPr>
              <a:t> </a:t>
            </a:r>
          </a:p>
          <a:p>
            <a:r>
              <a:rPr lang="en-US" sz="3900" dirty="0" smtClean="0">
                <a:solidFill>
                  <a:srgbClr val="00B050"/>
                </a:solidFill>
              </a:rPr>
              <a:t>(</a:t>
            </a:r>
            <a:r>
              <a:rPr lang="en-US" sz="3900" dirty="0" smtClean="0">
                <a:solidFill>
                  <a:srgbClr val="00B050"/>
                </a:solidFill>
              </a:rPr>
              <a:t>4) a descriptor of wave behavior in short</a:t>
            </a:r>
          </a:p>
          <a:p>
            <a:r>
              <a:rPr lang="en-US" sz="3900" dirty="0" smtClean="0">
                <a:solidFill>
                  <a:srgbClr val="00B050"/>
                </a:solidFill>
              </a:rPr>
              <a:t>wavelength or high frequency limit </a:t>
            </a:r>
            <a:endParaRPr lang="en-US" sz="3900" dirty="0" smtClean="0">
              <a:solidFill>
                <a:srgbClr val="00B050"/>
              </a:solidFill>
            </a:endParaRPr>
          </a:p>
          <a:p>
            <a:r>
              <a:rPr lang="en-US" sz="3900" dirty="0" smtClean="0">
                <a:solidFill>
                  <a:srgbClr val="00B050"/>
                </a:solidFill>
              </a:rPr>
              <a:t> </a:t>
            </a:r>
            <a:r>
              <a:rPr lang="en-US" sz="3900" dirty="0" smtClean="0">
                <a:solidFill>
                  <a:srgbClr val="00B050"/>
                </a:solidFill>
              </a:rPr>
              <a:t>(5) quantum mechanically</a:t>
            </a:r>
          </a:p>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762000"/>
          </a:xfrm>
        </p:spPr>
        <p:txBody>
          <a:bodyPr/>
          <a:lstStyle/>
          <a:p>
            <a:r>
              <a:rPr lang="en-US" dirty="0">
                <a:effectLst>
                  <a:glow rad="101600">
                    <a:schemeClr val="accent3">
                      <a:satMod val="175000"/>
                      <a:alpha val="40000"/>
                    </a:schemeClr>
                  </a:glow>
                </a:effectLst>
              </a:rPr>
              <a:t>Particle theory of light</a:t>
            </a:r>
          </a:p>
        </p:txBody>
      </p:sp>
      <p:pic>
        <p:nvPicPr>
          <p:cNvPr id="3076" name="Picture 4" descr="360px-461px-Newton-opticks"/>
          <p:cNvPicPr>
            <a:picLocks noChangeAspect="1" noChangeArrowheads="1"/>
          </p:cNvPicPr>
          <p:nvPr/>
        </p:nvPicPr>
        <p:blipFill>
          <a:blip r:embed="rId3"/>
          <a:srcRect/>
          <a:stretch>
            <a:fillRect/>
          </a:stretch>
        </p:blipFill>
        <p:spPr bwMode="auto">
          <a:xfrm>
            <a:off x="5181600" y="2362200"/>
            <a:ext cx="2239963" cy="3733800"/>
          </a:xfrm>
          <a:prstGeom prst="rect">
            <a:avLst/>
          </a:prstGeom>
          <a:noFill/>
        </p:spPr>
      </p:pic>
      <p:sp>
        <p:nvSpPr>
          <p:cNvPr id="3078" name="Text Box 6"/>
          <p:cNvSpPr txBox="1">
            <a:spLocks noChangeArrowheads="1"/>
          </p:cNvSpPr>
          <p:nvPr/>
        </p:nvSpPr>
        <p:spPr bwMode="auto">
          <a:xfrm>
            <a:off x="4953000" y="6248400"/>
            <a:ext cx="3124200" cy="457200"/>
          </a:xfrm>
          <a:prstGeom prst="rect">
            <a:avLst/>
          </a:prstGeom>
          <a:noFill/>
          <a:ln w="9525">
            <a:noFill/>
            <a:miter lim="800000"/>
            <a:headEnd/>
            <a:tailEnd/>
          </a:ln>
        </p:spPr>
        <p:txBody>
          <a:bodyPr>
            <a:spAutoFit/>
          </a:bodyPr>
          <a:lstStyle/>
          <a:p>
            <a:pPr algn="ctr">
              <a:spcBef>
                <a:spcPct val="50000"/>
              </a:spcBef>
            </a:pPr>
            <a:r>
              <a:rPr lang="en-US"/>
              <a:t>‘Is light not a body?’</a:t>
            </a:r>
          </a:p>
        </p:txBody>
      </p:sp>
      <p:grpSp>
        <p:nvGrpSpPr>
          <p:cNvPr id="2" name="Group 11"/>
          <p:cNvGrpSpPr>
            <a:grpSpLocks/>
          </p:cNvGrpSpPr>
          <p:nvPr/>
        </p:nvGrpSpPr>
        <p:grpSpPr bwMode="auto">
          <a:xfrm>
            <a:off x="762000" y="2362200"/>
            <a:ext cx="3886200" cy="4176713"/>
            <a:chOff x="480" y="1488"/>
            <a:chExt cx="2448" cy="2631"/>
          </a:xfrm>
        </p:grpSpPr>
        <p:pic>
          <p:nvPicPr>
            <p:cNvPr id="3077" name="Picture 5" descr="GodfreyKneller-IsaacNewton-1689"/>
            <p:cNvPicPr>
              <a:picLocks noChangeAspect="1" noChangeArrowheads="1"/>
            </p:cNvPicPr>
            <p:nvPr/>
          </p:nvPicPr>
          <p:blipFill>
            <a:blip r:embed="rId4"/>
            <a:srcRect/>
            <a:stretch>
              <a:fillRect/>
            </a:stretch>
          </p:blipFill>
          <p:spPr bwMode="auto">
            <a:xfrm>
              <a:off x="864" y="1488"/>
              <a:ext cx="1704" cy="2341"/>
            </a:xfrm>
            <a:prstGeom prst="rect">
              <a:avLst/>
            </a:prstGeom>
            <a:noFill/>
          </p:spPr>
        </p:pic>
        <p:sp>
          <p:nvSpPr>
            <p:cNvPr id="3079" name="Text Box 7"/>
            <p:cNvSpPr txBox="1">
              <a:spLocks noChangeArrowheads="1"/>
            </p:cNvSpPr>
            <p:nvPr/>
          </p:nvSpPr>
          <p:spPr bwMode="auto">
            <a:xfrm>
              <a:off x="480" y="3888"/>
              <a:ext cx="2448" cy="231"/>
            </a:xfrm>
            <a:prstGeom prst="rect">
              <a:avLst/>
            </a:prstGeom>
            <a:noFill/>
            <a:ln w="9525">
              <a:noFill/>
              <a:miter lim="800000"/>
              <a:headEnd/>
              <a:tailEnd/>
            </a:ln>
          </p:spPr>
          <p:txBody>
            <a:bodyPr>
              <a:spAutoFit/>
            </a:bodyPr>
            <a:lstStyle/>
            <a:p>
              <a:pPr algn="ctr">
                <a:spcBef>
                  <a:spcPct val="50000"/>
                </a:spcBef>
              </a:pPr>
              <a:r>
                <a:rPr lang="en-US" sz="1800"/>
                <a:t>Sir Isaac Newton (1643-1727)</a:t>
              </a:r>
            </a:p>
          </p:txBody>
        </p:sp>
      </p:grpSp>
      <p:grpSp>
        <p:nvGrpSpPr>
          <p:cNvPr id="3" name="Group 10"/>
          <p:cNvGrpSpPr>
            <a:grpSpLocks/>
          </p:cNvGrpSpPr>
          <p:nvPr/>
        </p:nvGrpSpPr>
        <p:grpSpPr bwMode="auto">
          <a:xfrm>
            <a:off x="533400" y="762000"/>
            <a:ext cx="8077200" cy="1387475"/>
            <a:chOff x="336" y="480"/>
            <a:chExt cx="5088" cy="874"/>
          </a:xfrm>
        </p:grpSpPr>
        <p:sp>
          <p:nvSpPr>
            <p:cNvPr id="3080" name="Text Box 8"/>
            <p:cNvSpPr txBox="1">
              <a:spLocks noChangeArrowheads="1"/>
            </p:cNvSpPr>
            <p:nvPr/>
          </p:nvSpPr>
          <p:spPr bwMode="auto">
            <a:xfrm>
              <a:off x="336" y="480"/>
              <a:ext cx="5088" cy="634"/>
            </a:xfrm>
            <a:prstGeom prst="rect">
              <a:avLst/>
            </a:prstGeom>
            <a:noFill/>
            <a:ln w="9525">
              <a:noFill/>
              <a:miter lim="800000"/>
              <a:headEnd/>
              <a:tailEnd/>
            </a:ln>
          </p:spPr>
          <p:txBody>
            <a:bodyPr>
              <a:spAutoFit/>
            </a:bodyPr>
            <a:lstStyle/>
            <a:p>
              <a:pPr>
                <a:spcBef>
                  <a:spcPct val="50000"/>
                </a:spcBef>
              </a:pPr>
              <a:r>
                <a:rPr lang="en-US" sz="2000"/>
                <a:t>“The light and heat of the sun; these are composed of minute atoms which, when they are shoved off, lose no time in shooting right across the interspace of air in the direction imparted by the shove.”</a:t>
              </a:r>
              <a:endParaRPr lang="en-US" i="1"/>
            </a:p>
          </p:txBody>
        </p:sp>
        <p:sp>
          <p:nvSpPr>
            <p:cNvPr id="3081" name="Text Box 9"/>
            <p:cNvSpPr txBox="1">
              <a:spLocks noChangeArrowheads="1"/>
            </p:cNvSpPr>
            <p:nvPr/>
          </p:nvSpPr>
          <p:spPr bwMode="auto">
            <a:xfrm>
              <a:off x="336" y="1104"/>
              <a:ext cx="2016" cy="250"/>
            </a:xfrm>
            <a:prstGeom prst="rect">
              <a:avLst/>
            </a:prstGeom>
            <a:noFill/>
            <a:ln w="9525">
              <a:noFill/>
              <a:miter lim="800000"/>
              <a:headEnd/>
              <a:tailEnd/>
            </a:ln>
          </p:spPr>
          <p:txBody>
            <a:bodyPr>
              <a:spAutoFit/>
            </a:bodyPr>
            <a:lstStyle/>
            <a:p>
              <a:pPr>
                <a:spcBef>
                  <a:spcPct val="50000"/>
                </a:spcBef>
              </a:pPr>
              <a:r>
                <a:rPr lang="en-US" sz="2000"/>
                <a:t>Lucretius, ~50 BC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dirty="0"/>
              <a:t>Corpuscular theory of light</a:t>
            </a:r>
          </a:p>
        </p:txBody>
      </p:sp>
      <p:grpSp>
        <p:nvGrpSpPr>
          <p:cNvPr id="2" name="Group 8"/>
          <p:cNvGrpSpPr>
            <a:grpSpLocks/>
          </p:cNvGrpSpPr>
          <p:nvPr/>
        </p:nvGrpSpPr>
        <p:grpSpPr bwMode="auto">
          <a:xfrm>
            <a:off x="685800" y="1828800"/>
            <a:ext cx="3048000" cy="3289300"/>
            <a:chOff x="432" y="1152"/>
            <a:chExt cx="1920" cy="2072"/>
          </a:xfrm>
        </p:grpSpPr>
        <p:pic>
          <p:nvPicPr>
            <p:cNvPr id="8196" name="Picture 4" descr="Reflection"/>
            <p:cNvPicPr>
              <a:picLocks noChangeAspect="1" noChangeArrowheads="1"/>
            </p:cNvPicPr>
            <p:nvPr/>
          </p:nvPicPr>
          <p:blipFill>
            <a:blip r:embed="rId3"/>
            <a:srcRect/>
            <a:stretch>
              <a:fillRect/>
            </a:stretch>
          </p:blipFill>
          <p:spPr bwMode="auto">
            <a:xfrm>
              <a:off x="432" y="1536"/>
              <a:ext cx="1728" cy="1688"/>
            </a:xfrm>
            <a:prstGeom prst="rect">
              <a:avLst/>
            </a:prstGeom>
            <a:noFill/>
          </p:spPr>
        </p:pic>
        <p:sp>
          <p:nvSpPr>
            <p:cNvPr id="8198" name="Text Box 6"/>
            <p:cNvSpPr txBox="1">
              <a:spLocks noChangeArrowheads="1"/>
            </p:cNvSpPr>
            <p:nvPr/>
          </p:nvSpPr>
          <p:spPr bwMode="auto">
            <a:xfrm>
              <a:off x="576" y="1152"/>
              <a:ext cx="1776" cy="288"/>
            </a:xfrm>
            <a:prstGeom prst="rect">
              <a:avLst/>
            </a:prstGeom>
            <a:noFill/>
            <a:ln w="9525">
              <a:noFill/>
              <a:miter lim="800000"/>
              <a:headEnd/>
              <a:tailEnd/>
            </a:ln>
          </p:spPr>
          <p:txBody>
            <a:bodyPr>
              <a:spAutoFit/>
            </a:bodyPr>
            <a:lstStyle/>
            <a:p>
              <a:pPr algn="ctr">
                <a:spcBef>
                  <a:spcPct val="50000"/>
                </a:spcBef>
              </a:pPr>
              <a:r>
                <a:rPr lang="en-US"/>
                <a:t>Reflection</a:t>
              </a:r>
            </a:p>
          </p:txBody>
        </p:sp>
      </p:grpSp>
      <p:grpSp>
        <p:nvGrpSpPr>
          <p:cNvPr id="3" name="Group 9"/>
          <p:cNvGrpSpPr>
            <a:grpSpLocks/>
          </p:cNvGrpSpPr>
          <p:nvPr/>
        </p:nvGrpSpPr>
        <p:grpSpPr bwMode="auto">
          <a:xfrm>
            <a:off x="4495800" y="1828800"/>
            <a:ext cx="3733800" cy="3182938"/>
            <a:chOff x="2832" y="1152"/>
            <a:chExt cx="2352" cy="2005"/>
          </a:xfrm>
        </p:grpSpPr>
        <p:pic>
          <p:nvPicPr>
            <p:cNvPr id="8197" name="Picture 5" descr="Prism_rainbow_schema"/>
            <p:cNvPicPr>
              <a:picLocks noChangeAspect="1" noChangeArrowheads="1"/>
            </p:cNvPicPr>
            <p:nvPr/>
          </p:nvPicPr>
          <p:blipFill>
            <a:blip r:embed="rId4"/>
            <a:srcRect/>
            <a:stretch>
              <a:fillRect/>
            </a:stretch>
          </p:blipFill>
          <p:spPr bwMode="auto">
            <a:xfrm>
              <a:off x="2832" y="1680"/>
              <a:ext cx="2352" cy="1477"/>
            </a:xfrm>
            <a:prstGeom prst="rect">
              <a:avLst/>
            </a:prstGeom>
            <a:noFill/>
          </p:spPr>
        </p:pic>
        <p:sp>
          <p:nvSpPr>
            <p:cNvPr id="8199" name="Text Box 7"/>
            <p:cNvSpPr txBox="1">
              <a:spLocks noChangeArrowheads="1"/>
            </p:cNvSpPr>
            <p:nvPr/>
          </p:nvSpPr>
          <p:spPr bwMode="auto">
            <a:xfrm>
              <a:off x="3168" y="1152"/>
              <a:ext cx="1776" cy="288"/>
            </a:xfrm>
            <a:prstGeom prst="rect">
              <a:avLst/>
            </a:prstGeom>
            <a:noFill/>
            <a:ln w="9525">
              <a:noFill/>
              <a:miter lim="800000"/>
              <a:headEnd/>
              <a:tailEnd/>
            </a:ln>
          </p:spPr>
          <p:txBody>
            <a:bodyPr>
              <a:spAutoFit/>
            </a:bodyPr>
            <a:lstStyle/>
            <a:p>
              <a:pPr algn="ctr">
                <a:spcBef>
                  <a:spcPct val="50000"/>
                </a:spcBef>
              </a:pPr>
              <a:r>
                <a:rPr lang="en-US"/>
                <a:t>Dispersion</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152400"/>
            <a:ext cx="7772400" cy="838200"/>
          </a:xfrm>
        </p:spPr>
        <p:txBody>
          <a:bodyPr/>
          <a:lstStyle/>
          <a:p>
            <a:r>
              <a:rPr lang="en-US"/>
              <a:t>Corpuscular theory of light</a:t>
            </a:r>
          </a:p>
        </p:txBody>
      </p:sp>
      <p:sp>
        <p:nvSpPr>
          <p:cNvPr id="50180" name="Rectangle 4"/>
          <p:cNvSpPr>
            <a:spLocks noChangeArrowheads="1"/>
          </p:cNvSpPr>
          <p:nvPr/>
        </p:nvSpPr>
        <p:spPr bwMode="auto">
          <a:xfrm>
            <a:off x="1752600" y="2667000"/>
            <a:ext cx="2057400" cy="228600"/>
          </a:xfrm>
          <a:prstGeom prst="rect">
            <a:avLst/>
          </a:prstGeom>
          <a:solidFill>
            <a:schemeClr val="bg2"/>
          </a:solidFill>
          <a:ln w="9525">
            <a:noFill/>
            <a:miter lim="800000"/>
            <a:headEnd/>
            <a:tailEnd/>
          </a:ln>
        </p:spPr>
        <p:txBody>
          <a:bodyPr wrap="none" anchor="ctr"/>
          <a:lstStyle/>
          <a:p>
            <a:endParaRPr lang="en-US"/>
          </a:p>
        </p:txBody>
      </p:sp>
      <p:sp>
        <p:nvSpPr>
          <p:cNvPr id="50181" name="Rectangle 5"/>
          <p:cNvSpPr>
            <a:spLocks noChangeArrowheads="1"/>
          </p:cNvSpPr>
          <p:nvPr/>
        </p:nvSpPr>
        <p:spPr bwMode="auto">
          <a:xfrm>
            <a:off x="5105400" y="2667000"/>
            <a:ext cx="2057400" cy="228600"/>
          </a:xfrm>
          <a:prstGeom prst="rect">
            <a:avLst/>
          </a:prstGeom>
          <a:solidFill>
            <a:schemeClr val="bg2"/>
          </a:solidFill>
          <a:ln w="9525">
            <a:noFill/>
            <a:miter lim="800000"/>
            <a:headEnd/>
            <a:tailEnd/>
          </a:ln>
        </p:spPr>
        <p:txBody>
          <a:bodyPr wrap="none" anchor="ctr"/>
          <a:lstStyle/>
          <a:p>
            <a:endParaRPr lang="en-US"/>
          </a:p>
        </p:txBody>
      </p:sp>
      <p:sp>
        <p:nvSpPr>
          <p:cNvPr id="50182" name="Rectangle 6"/>
          <p:cNvSpPr>
            <a:spLocks noChangeArrowheads="1"/>
          </p:cNvSpPr>
          <p:nvPr/>
        </p:nvSpPr>
        <p:spPr bwMode="auto">
          <a:xfrm>
            <a:off x="1752600" y="4267200"/>
            <a:ext cx="5486400" cy="1371600"/>
          </a:xfrm>
          <a:prstGeom prst="rect">
            <a:avLst/>
          </a:prstGeom>
          <a:solidFill>
            <a:schemeClr val="bg2"/>
          </a:solidFill>
          <a:ln w="9525">
            <a:noFill/>
            <a:miter lim="800000"/>
            <a:headEnd/>
            <a:tailEnd/>
          </a:ln>
        </p:spPr>
        <p:txBody>
          <a:bodyPr wrap="none" anchor="ctr"/>
          <a:lstStyle/>
          <a:p>
            <a:endParaRPr lang="en-US"/>
          </a:p>
        </p:txBody>
      </p:sp>
      <p:sp>
        <p:nvSpPr>
          <p:cNvPr id="50183" name="Rectangle 7"/>
          <p:cNvSpPr>
            <a:spLocks noChangeArrowheads="1"/>
          </p:cNvSpPr>
          <p:nvPr/>
        </p:nvSpPr>
        <p:spPr bwMode="auto">
          <a:xfrm>
            <a:off x="1752600" y="4114800"/>
            <a:ext cx="5486400" cy="152400"/>
          </a:xfrm>
          <a:prstGeom prst="rect">
            <a:avLst/>
          </a:prstGeom>
          <a:solidFill>
            <a:srgbClr val="6A78DD"/>
          </a:solidFill>
          <a:ln w="9525">
            <a:noFill/>
            <a:miter lim="800000"/>
            <a:headEnd/>
            <a:tailEnd/>
          </a:ln>
        </p:spPr>
        <p:txBody>
          <a:bodyPr wrap="none" anchor="ctr"/>
          <a:lstStyle/>
          <a:p>
            <a:endParaRPr lang="en-US"/>
          </a:p>
        </p:txBody>
      </p:sp>
      <p:grpSp>
        <p:nvGrpSpPr>
          <p:cNvPr id="2" name="Group 97"/>
          <p:cNvGrpSpPr>
            <a:grpSpLocks/>
          </p:cNvGrpSpPr>
          <p:nvPr/>
        </p:nvGrpSpPr>
        <p:grpSpPr bwMode="auto">
          <a:xfrm>
            <a:off x="1752600" y="1828800"/>
            <a:ext cx="5410200" cy="76200"/>
            <a:chOff x="1104" y="1152"/>
            <a:chExt cx="3408" cy="48"/>
          </a:xfrm>
        </p:grpSpPr>
        <p:sp>
          <p:nvSpPr>
            <p:cNvPr id="50184" name="Oval 8"/>
            <p:cNvSpPr>
              <a:spLocks noChangeArrowheads="1"/>
            </p:cNvSpPr>
            <p:nvPr/>
          </p:nvSpPr>
          <p:spPr bwMode="auto">
            <a:xfrm>
              <a:off x="283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85" name="Oval 9"/>
            <p:cNvSpPr>
              <a:spLocks noChangeArrowheads="1"/>
            </p:cNvSpPr>
            <p:nvPr/>
          </p:nvSpPr>
          <p:spPr bwMode="auto">
            <a:xfrm>
              <a:off x="292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86" name="Oval 10"/>
            <p:cNvSpPr>
              <a:spLocks noChangeArrowheads="1"/>
            </p:cNvSpPr>
            <p:nvPr/>
          </p:nvSpPr>
          <p:spPr bwMode="auto">
            <a:xfrm>
              <a:off x="302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87" name="Oval 11"/>
            <p:cNvSpPr>
              <a:spLocks noChangeArrowheads="1"/>
            </p:cNvSpPr>
            <p:nvPr/>
          </p:nvSpPr>
          <p:spPr bwMode="auto">
            <a:xfrm>
              <a:off x="312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88" name="Oval 12"/>
            <p:cNvSpPr>
              <a:spLocks noChangeArrowheads="1"/>
            </p:cNvSpPr>
            <p:nvPr/>
          </p:nvSpPr>
          <p:spPr bwMode="auto">
            <a:xfrm>
              <a:off x="321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89" name="Oval 13"/>
            <p:cNvSpPr>
              <a:spLocks noChangeArrowheads="1"/>
            </p:cNvSpPr>
            <p:nvPr/>
          </p:nvSpPr>
          <p:spPr bwMode="auto">
            <a:xfrm>
              <a:off x="331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0" name="Oval 14"/>
            <p:cNvSpPr>
              <a:spLocks noChangeArrowheads="1"/>
            </p:cNvSpPr>
            <p:nvPr/>
          </p:nvSpPr>
          <p:spPr bwMode="auto">
            <a:xfrm>
              <a:off x="225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1" name="Oval 15"/>
            <p:cNvSpPr>
              <a:spLocks noChangeArrowheads="1"/>
            </p:cNvSpPr>
            <p:nvPr/>
          </p:nvSpPr>
          <p:spPr bwMode="auto">
            <a:xfrm>
              <a:off x="235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2" name="Oval 16"/>
            <p:cNvSpPr>
              <a:spLocks noChangeArrowheads="1"/>
            </p:cNvSpPr>
            <p:nvPr/>
          </p:nvSpPr>
          <p:spPr bwMode="auto">
            <a:xfrm>
              <a:off x="244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3" name="Oval 17"/>
            <p:cNvSpPr>
              <a:spLocks noChangeArrowheads="1"/>
            </p:cNvSpPr>
            <p:nvPr/>
          </p:nvSpPr>
          <p:spPr bwMode="auto">
            <a:xfrm>
              <a:off x="254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4" name="Oval 18"/>
            <p:cNvSpPr>
              <a:spLocks noChangeArrowheads="1"/>
            </p:cNvSpPr>
            <p:nvPr/>
          </p:nvSpPr>
          <p:spPr bwMode="auto">
            <a:xfrm>
              <a:off x="264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5" name="Oval 19"/>
            <p:cNvSpPr>
              <a:spLocks noChangeArrowheads="1"/>
            </p:cNvSpPr>
            <p:nvPr/>
          </p:nvSpPr>
          <p:spPr bwMode="auto">
            <a:xfrm>
              <a:off x="273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6" name="Oval 20"/>
            <p:cNvSpPr>
              <a:spLocks noChangeArrowheads="1"/>
            </p:cNvSpPr>
            <p:nvPr/>
          </p:nvSpPr>
          <p:spPr bwMode="auto">
            <a:xfrm>
              <a:off x="398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7" name="Oval 21"/>
            <p:cNvSpPr>
              <a:spLocks noChangeArrowheads="1"/>
            </p:cNvSpPr>
            <p:nvPr/>
          </p:nvSpPr>
          <p:spPr bwMode="auto">
            <a:xfrm>
              <a:off x="408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8" name="Oval 22"/>
            <p:cNvSpPr>
              <a:spLocks noChangeArrowheads="1"/>
            </p:cNvSpPr>
            <p:nvPr/>
          </p:nvSpPr>
          <p:spPr bwMode="auto">
            <a:xfrm>
              <a:off x="417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199" name="Oval 23"/>
            <p:cNvSpPr>
              <a:spLocks noChangeArrowheads="1"/>
            </p:cNvSpPr>
            <p:nvPr/>
          </p:nvSpPr>
          <p:spPr bwMode="auto">
            <a:xfrm>
              <a:off x="427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0" name="Oval 24"/>
            <p:cNvSpPr>
              <a:spLocks noChangeArrowheads="1"/>
            </p:cNvSpPr>
            <p:nvPr/>
          </p:nvSpPr>
          <p:spPr bwMode="auto">
            <a:xfrm>
              <a:off x="436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1" name="Oval 25"/>
            <p:cNvSpPr>
              <a:spLocks noChangeArrowheads="1"/>
            </p:cNvSpPr>
            <p:nvPr/>
          </p:nvSpPr>
          <p:spPr bwMode="auto">
            <a:xfrm>
              <a:off x="446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2" name="Oval 26"/>
            <p:cNvSpPr>
              <a:spLocks noChangeArrowheads="1"/>
            </p:cNvSpPr>
            <p:nvPr/>
          </p:nvSpPr>
          <p:spPr bwMode="auto">
            <a:xfrm>
              <a:off x="340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3" name="Oval 27"/>
            <p:cNvSpPr>
              <a:spLocks noChangeArrowheads="1"/>
            </p:cNvSpPr>
            <p:nvPr/>
          </p:nvSpPr>
          <p:spPr bwMode="auto">
            <a:xfrm>
              <a:off x="350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4" name="Oval 28"/>
            <p:cNvSpPr>
              <a:spLocks noChangeArrowheads="1"/>
            </p:cNvSpPr>
            <p:nvPr/>
          </p:nvSpPr>
          <p:spPr bwMode="auto">
            <a:xfrm>
              <a:off x="360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5" name="Oval 29"/>
            <p:cNvSpPr>
              <a:spLocks noChangeArrowheads="1"/>
            </p:cNvSpPr>
            <p:nvPr/>
          </p:nvSpPr>
          <p:spPr bwMode="auto">
            <a:xfrm>
              <a:off x="369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6" name="Oval 30"/>
            <p:cNvSpPr>
              <a:spLocks noChangeArrowheads="1"/>
            </p:cNvSpPr>
            <p:nvPr/>
          </p:nvSpPr>
          <p:spPr bwMode="auto">
            <a:xfrm>
              <a:off x="379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7" name="Oval 31"/>
            <p:cNvSpPr>
              <a:spLocks noChangeArrowheads="1"/>
            </p:cNvSpPr>
            <p:nvPr/>
          </p:nvSpPr>
          <p:spPr bwMode="auto">
            <a:xfrm>
              <a:off x="388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8" name="Oval 32"/>
            <p:cNvSpPr>
              <a:spLocks noChangeArrowheads="1"/>
            </p:cNvSpPr>
            <p:nvPr/>
          </p:nvSpPr>
          <p:spPr bwMode="auto">
            <a:xfrm>
              <a:off x="168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09" name="Oval 33"/>
            <p:cNvSpPr>
              <a:spLocks noChangeArrowheads="1"/>
            </p:cNvSpPr>
            <p:nvPr/>
          </p:nvSpPr>
          <p:spPr bwMode="auto">
            <a:xfrm>
              <a:off x="177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0" name="Oval 34"/>
            <p:cNvSpPr>
              <a:spLocks noChangeArrowheads="1"/>
            </p:cNvSpPr>
            <p:nvPr/>
          </p:nvSpPr>
          <p:spPr bwMode="auto">
            <a:xfrm>
              <a:off x="187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1" name="Oval 35"/>
            <p:cNvSpPr>
              <a:spLocks noChangeArrowheads="1"/>
            </p:cNvSpPr>
            <p:nvPr/>
          </p:nvSpPr>
          <p:spPr bwMode="auto">
            <a:xfrm>
              <a:off x="196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2" name="Oval 36"/>
            <p:cNvSpPr>
              <a:spLocks noChangeArrowheads="1"/>
            </p:cNvSpPr>
            <p:nvPr/>
          </p:nvSpPr>
          <p:spPr bwMode="auto">
            <a:xfrm>
              <a:off x="206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3" name="Oval 37"/>
            <p:cNvSpPr>
              <a:spLocks noChangeArrowheads="1"/>
            </p:cNvSpPr>
            <p:nvPr/>
          </p:nvSpPr>
          <p:spPr bwMode="auto">
            <a:xfrm>
              <a:off x="216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4" name="Oval 38"/>
            <p:cNvSpPr>
              <a:spLocks noChangeArrowheads="1"/>
            </p:cNvSpPr>
            <p:nvPr/>
          </p:nvSpPr>
          <p:spPr bwMode="auto">
            <a:xfrm>
              <a:off x="1104"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5" name="Oval 39"/>
            <p:cNvSpPr>
              <a:spLocks noChangeArrowheads="1"/>
            </p:cNvSpPr>
            <p:nvPr/>
          </p:nvSpPr>
          <p:spPr bwMode="auto">
            <a:xfrm>
              <a:off x="1200"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6" name="Oval 40"/>
            <p:cNvSpPr>
              <a:spLocks noChangeArrowheads="1"/>
            </p:cNvSpPr>
            <p:nvPr/>
          </p:nvSpPr>
          <p:spPr bwMode="auto">
            <a:xfrm>
              <a:off x="1296"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7" name="Oval 41"/>
            <p:cNvSpPr>
              <a:spLocks noChangeArrowheads="1"/>
            </p:cNvSpPr>
            <p:nvPr/>
          </p:nvSpPr>
          <p:spPr bwMode="auto">
            <a:xfrm>
              <a:off x="1392"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8" name="Oval 42"/>
            <p:cNvSpPr>
              <a:spLocks noChangeArrowheads="1"/>
            </p:cNvSpPr>
            <p:nvPr/>
          </p:nvSpPr>
          <p:spPr bwMode="auto">
            <a:xfrm>
              <a:off x="1488" y="1152"/>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19" name="Oval 43"/>
            <p:cNvSpPr>
              <a:spLocks noChangeArrowheads="1"/>
            </p:cNvSpPr>
            <p:nvPr/>
          </p:nvSpPr>
          <p:spPr bwMode="auto">
            <a:xfrm>
              <a:off x="1584" y="1152"/>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3" name="Group 98"/>
          <p:cNvGrpSpPr>
            <a:grpSpLocks/>
          </p:cNvGrpSpPr>
          <p:nvPr/>
        </p:nvGrpSpPr>
        <p:grpSpPr bwMode="auto">
          <a:xfrm>
            <a:off x="1752600" y="2514600"/>
            <a:ext cx="5410200" cy="76200"/>
            <a:chOff x="1104" y="1584"/>
            <a:chExt cx="3408" cy="48"/>
          </a:xfrm>
        </p:grpSpPr>
        <p:sp>
          <p:nvSpPr>
            <p:cNvPr id="50220" name="Oval 44"/>
            <p:cNvSpPr>
              <a:spLocks noChangeArrowheads="1"/>
            </p:cNvSpPr>
            <p:nvPr/>
          </p:nvSpPr>
          <p:spPr bwMode="auto">
            <a:xfrm>
              <a:off x="283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1" name="Oval 45"/>
            <p:cNvSpPr>
              <a:spLocks noChangeArrowheads="1"/>
            </p:cNvSpPr>
            <p:nvPr/>
          </p:nvSpPr>
          <p:spPr bwMode="auto">
            <a:xfrm>
              <a:off x="292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2" name="Oval 46"/>
            <p:cNvSpPr>
              <a:spLocks noChangeArrowheads="1"/>
            </p:cNvSpPr>
            <p:nvPr/>
          </p:nvSpPr>
          <p:spPr bwMode="auto">
            <a:xfrm>
              <a:off x="302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3" name="Oval 47"/>
            <p:cNvSpPr>
              <a:spLocks noChangeArrowheads="1"/>
            </p:cNvSpPr>
            <p:nvPr/>
          </p:nvSpPr>
          <p:spPr bwMode="auto">
            <a:xfrm>
              <a:off x="312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4" name="Oval 48"/>
            <p:cNvSpPr>
              <a:spLocks noChangeArrowheads="1"/>
            </p:cNvSpPr>
            <p:nvPr/>
          </p:nvSpPr>
          <p:spPr bwMode="auto">
            <a:xfrm>
              <a:off x="321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5" name="Oval 49"/>
            <p:cNvSpPr>
              <a:spLocks noChangeArrowheads="1"/>
            </p:cNvSpPr>
            <p:nvPr/>
          </p:nvSpPr>
          <p:spPr bwMode="auto">
            <a:xfrm>
              <a:off x="331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6" name="Oval 50"/>
            <p:cNvSpPr>
              <a:spLocks noChangeArrowheads="1"/>
            </p:cNvSpPr>
            <p:nvPr/>
          </p:nvSpPr>
          <p:spPr bwMode="auto">
            <a:xfrm>
              <a:off x="225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7" name="Oval 51"/>
            <p:cNvSpPr>
              <a:spLocks noChangeArrowheads="1"/>
            </p:cNvSpPr>
            <p:nvPr/>
          </p:nvSpPr>
          <p:spPr bwMode="auto">
            <a:xfrm>
              <a:off x="235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8" name="Oval 52"/>
            <p:cNvSpPr>
              <a:spLocks noChangeArrowheads="1"/>
            </p:cNvSpPr>
            <p:nvPr/>
          </p:nvSpPr>
          <p:spPr bwMode="auto">
            <a:xfrm>
              <a:off x="244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29" name="Oval 53"/>
            <p:cNvSpPr>
              <a:spLocks noChangeArrowheads="1"/>
            </p:cNvSpPr>
            <p:nvPr/>
          </p:nvSpPr>
          <p:spPr bwMode="auto">
            <a:xfrm>
              <a:off x="254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0" name="Oval 54"/>
            <p:cNvSpPr>
              <a:spLocks noChangeArrowheads="1"/>
            </p:cNvSpPr>
            <p:nvPr/>
          </p:nvSpPr>
          <p:spPr bwMode="auto">
            <a:xfrm>
              <a:off x="264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1" name="Oval 55"/>
            <p:cNvSpPr>
              <a:spLocks noChangeArrowheads="1"/>
            </p:cNvSpPr>
            <p:nvPr/>
          </p:nvSpPr>
          <p:spPr bwMode="auto">
            <a:xfrm>
              <a:off x="273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2" name="Oval 56"/>
            <p:cNvSpPr>
              <a:spLocks noChangeArrowheads="1"/>
            </p:cNvSpPr>
            <p:nvPr/>
          </p:nvSpPr>
          <p:spPr bwMode="auto">
            <a:xfrm>
              <a:off x="398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3" name="Oval 57"/>
            <p:cNvSpPr>
              <a:spLocks noChangeArrowheads="1"/>
            </p:cNvSpPr>
            <p:nvPr/>
          </p:nvSpPr>
          <p:spPr bwMode="auto">
            <a:xfrm>
              <a:off x="408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4" name="Oval 58"/>
            <p:cNvSpPr>
              <a:spLocks noChangeArrowheads="1"/>
            </p:cNvSpPr>
            <p:nvPr/>
          </p:nvSpPr>
          <p:spPr bwMode="auto">
            <a:xfrm>
              <a:off x="417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5" name="Oval 59"/>
            <p:cNvSpPr>
              <a:spLocks noChangeArrowheads="1"/>
            </p:cNvSpPr>
            <p:nvPr/>
          </p:nvSpPr>
          <p:spPr bwMode="auto">
            <a:xfrm>
              <a:off x="427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6" name="Oval 60"/>
            <p:cNvSpPr>
              <a:spLocks noChangeArrowheads="1"/>
            </p:cNvSpPr>
            <p:nvPr/>
          </p:nvSpPr>
          <p:spPr bwMode="auto">
            <a:xfrm>
              <a:off x="436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7" name="Oval 61"/>
            <p:cNvSpPr>
              <a:spLocks noChangeArrowheads="1"/>
            </p:cNvSpPr>
            <p:nvPr/>
          </p:nvSpPr>
          <p:spPr bwMode="auto">
            <a:xfrm>
              <a:off x="446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8" name="Oval 62"/>
            <p:cNvSpPr>
              <a:spLocks noChangeArrowheads="1"/>
            </p:cNvSpPr>
            <p:nvPr/>
          </p:nvSpPr>
          <p:spPr bwMode="auto">
            <a:xfrm>
              <a:off x="340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39" name="Oval 63"/>
            <p:cNvSpPr>
              <a:spLocks noChangeArrowheads="1"/>
            </p:cNvSpPr>
            <p:nvPr/>
          </p:nvSpPr>
          <p:spPr bwMode="auto">
            <a:xfrm>
              <a:off x="350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0" name="Oval 64"/>
            <p:cNvSpPr>
              <a:spLocks noChangeArrowheads="1"/>
            </p:cNvSpPr>
            <p:nvPr/>
          </p:nvSpPr>
          <p:spPr bwMode="auto">
            <a:xfrm>
              <a:off x="360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1" name="Oval 65"/>
            <p:cNvSpPr>
              <a:spLocks noChangeArrowheads="1"/>
            </p:cNvSpPr>
            <p:nvPr/>
          </p:nvSpPr>
          <p:spPr bwMode="auto">
            <a:xfrm>
              <a:off x="369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2" name="Oval 66"/>
            <p:cNvSpPr>
              <a:spLocks noChangeArrowheads="1"/>
            </p:cNvSpPr>
            <p:nvPr/>
          </p:nvSpPr>
          <p:spPr bwMode="auto">
            <a:xfrm>
              <a:off x="379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3" name="Oval 67"/>
            <p:cNvSpPr>
              <a:spLocks noChangeArrowheads="1"/>
            </p:cNvSpPr>
            <p:nvPr/>
          </p:nvSpPr>
          <p:spPr bwMode="auto">
            <a:xfrm>
              <a:off x="388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4" name="Oval 68"/>
            <p:cNvSpPr>
              <a:spLocks noChangeArrowheads="1"/>
            </p:cNvSpPr>
            <p:nvPr/>
          </p:nvSpPr>
          <p:spPr bwMode="auto">
            <a:xfrm>
              <a:off x="168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5" name="Oval 69"/>
            <p:cNvSpPr>
              <a:spLocks noChangeArrowheads="1"/>
            </p:cNvSpPr>
            <p:nvPr/>
          </p:nvSpPr>
          <p:spPr bwMode="auto">
            <a:xfrm>
              <a:off x="177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6" name="Oval 70"/>
            <p:cNvSpPr>
              <a:spLocks noChangeArrowheads="1"/>
            </p:cNvSpPr>
            <p:nvPr/>
          </p:nvSpPr>
          <p:spPr bwMode="auto">
            <a:xfrm>
              <a:off x="187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7" name="Oval 71"/>
            <p:cNvSpPr>
              <a:spLocks noChangeArrowheads="1"/>
            </p:cNvSpPr>
            <p:nvPr/>
          </p:nvSpPr>
          <p:spPr bwMode="auto">
            <a:xfrm>
              <a:off x="196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8" name="Oval 72"/>
            <p:cNvSpPr>
              <a:spLocks noChangeArrowheads="1"/>
            </p:cNvSpPr>
            <p:nvPr/>
          </p:nvSpPr>
          <p:spPr bwMode="auto">
            <a:xfrm>
              <a:off x="206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49" name="Oval 73"/>
            <p:cNvSpPr>
              <a:spLocks noChangeArrowheads="1"/>
            </p:cNvSpPr>
            <p:nvPr/>
          </p:nvSpPr>
          <p:spPr bwMode="auto">
            <a:xfrm>
              <a:off x="216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0" name="Oval 74"/>
            <p:cNvSpPr>
              <a:spLocks noChangeArrowheads="1"/>
            </p:cNvSpPr>
            <p:nvPr/>
          </p:nvSpPr>
          <p:spPr bwMode="auto">
            <a:xfrm>
              <a:off x="1104"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1" name="Oval 75"/>
            <p:cNvSpPr>
              <a:spLocks noChangeArrowheads="1"/>
            </p:cNvSpPr>
            <p:nvPr/>
          </p:nvSpPr>
          <p:spPr bwMode="auto">
            <a:xfrm>
              <a:off x="1200"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2" name="Oval 76"/>
            <p:cNvSpPr>
              <a:spLocks noChangeArrowheads="1"/>
            </p:cNvSpPr>
            <p:nvPr/>
          </p:nvSpPr>
          <p:spPr bwMode="auto">
            <a:xfrm>
              <a:off x="1296"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3" name="Oval 77"/>
            <p:cNvSpPr>
              <a:spLocks noChangeArrowheads="1"/>
            </p:cNvSpPr>
            <p:nvPr/>
          </p:nvSpPr>
          <p:spPr bwMode="auto">
            <a:xfrm>
              <a:off x="1392"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4" name="Oval 78"/>
            <p:cNvSpPr>
              <a:spLocks noChangeArrowheads="1"/>
            </p:cNvSpPr>
            <p:nvPr/>
          </p:nvSpPr>
          <p:spPr bwMode="auto">
            <a:xfrm>
              <a:off x="1488" y="158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5" name="Oval 79"/>
            <p:cNvSpPr>
              <a:spLocks noChangeArrowheads="1"/>
            </p:cNvSpPr>
            <p:nvPr/>
          </p:nvSpPr>
          <p:spPr bwMode="auto">
            <a:xfrm>
              <a:off x="1584" y="1584"/>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4" name="Group 99"/>
          <p:cNvGrpSpPr>
            <a:grpSpLocks/>
          </p:cNvGrpSpPr>
          <p:nvPr/>
        </p:nvGrpSpPr>
        <p:grpSpPr bwMode="auto">
          <a:xfrm>
            <a:off x="3886200" y="3276600"/>
            <a:ext cx="1143000" cy="76200"/>
            <a:chOff x="2448" y="2064"/>
            <a:chExt cx="720" cy="48"/>
          </a:xfrm>
        </p:grpSpPr>
        <p:sp>
          <p:nvSpPr>
            <p:cNvPr id="50256" name="Oval 80"/>
            <p:cNvSpPr>
              <a:spLocks noChangeArrowheads="1"/>
            </p:cNvSpPr>
            <p:nvPr/>
          </p:nvSpPr>
          <p:spPr bwMode="auto">
            <a:xfrm>
              <a:off x="2832"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7" name="Oval 81"/>
            <p:cNvSpPr>
              <a:spLocks noChangeArrowheads="1"/>
            </p:cNvSpPr>
            <p:nvPr/>
          </p:nvSpPr>
          <p:spPr bwMode="auto">
            <a:xfrm>
              <a:off x="2928"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8" name="Oval 82"/>
            <p:cNvSpPr>
              <a:spLocks noChangeArrowheads="1"/>
            </p:cNvSpPr>
            <p:nvPr/>
          </p:nvSpPr>
          <p:spPr bwMode="auto">
            <a:xfrm>
              <a:off x="3024"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59" name="Oval 83"/>
            <p:cNvSpPr>
              <a:spLocks noChangeArrowheads="1"/>
            </p:cNvSpPr>
            <p:nvPr/>
          </p:nvSpPr>
          <p:spPr bwMode="auto">
            <a:xfrm>
              <a:off x="3120"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0" name="Oval 84"/>
            <p:cNvSpPr>
              <a:spLocks noChangeArrowheads="1"/>
            </p:cNvSpPr>
            <p:nvPr/>
          </p:nvSpPr>
          <p:spPr bwMode="auto">
            <a:xfrm>
              <a:off x="2448"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1" name="Oval 85"/>
            <p:cNvSpPr>
              <a:spLocks noChangeArrowheads="1"/>
            </p:cNvSpPr>
            <p:nvPr/>
          </p:nvSpPr>
          <p:spPr bwMode="auto">
            <a:xfrm>
              <a:off x="2544"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2" name="Oval 86"/>
            <p:cNvSpPr>
              <a:spLocks noChangeArrowheads="1"/>
            </p:cNvSpPr>
            <p:nvPr/>
          </p:nvSpPr>
          <p:spPr bwMode="auto">
            <a:xfrm>
              <a:off x="2640" y="206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3" name="Oval 87"/>
            <p:cNvSpPr>
              <a:spLocks noChangeArrowheads="1"/>
            </p:cNvSpPr>
            <p:nvPr/>
          </p:nvSpPr>
          <p:spPr bwMode="auto">
            <a:xfrm>
              <a:off x="2736" y="2064"/>
              <a:ext cx="48" cy="4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5" name="Group 100"/>
          <p:cNvGrpSpPr>
            <a:grpSpLocks/>
          </p:cNvGrpSpPr>
          <p:nvPr/>
        </p:nvGrpSpPr>
        <p:grpSpPr bwMode="auto">
          <a:xfrm>
            <a:off x="3886200" y="4038600"/>
            <a:ext cx="1143000" cy="76200"/>
            <a:chOff x="2448" y="2544"/>
            <a:chExt cx="720" cy="48"/>
          </a:xfrm>
        </p:grpSpPr>
        <p:sp>
          <p:nvSpPr>
            <p:cNvPr id="50264" name="Oval 88"/>
            <p:cNvSpPr>
              <a:spLocks noChangeArrowheads="1"/>
            </p:cNvSpPr>
            <p:nvPr/>
          </p:nvSpPr>
          <p:spPr bwMode="auto">
            <a:xfrm>
              <a:off x="2832"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5" name="Oval 89"/>
            <p:cNvSpPr>
              <a:spLocks noChangeArrowheads="1"/>
            </p:cNvSpPr>
            <p:nvPr/>
          </p:nvSpPr>
          <p:spPr bwMode="auto">
            <a:xfrm>
              <a:off x="2928"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6" name="Oval 90"/>
            <p:cNvSpPr>
              <a:spLocks noChangeArrowheads="1"/>
            </p:cNvSpPr>
            <p:nvPr/>
          </p:nvSpPr>
          <p:spPr bwMode="auto">
            <a:xfrm>
              <a:off x="3024"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7" name="Oval 91"/>
            <p:cNvSpPr>
              <a:spLocks noChangeArrowheads="1"/>
            </p:cNvSpPr>
            <p:nvPr/>
          </p:nvSpPr>
          <p:spPr bwMode="auto">
            <a:xfrm>
              <a:off x="3120"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8" name="Oval 92"/>
            <p:cNvSpPr>
              <a:spLocks noChangeArrowheads="1"/>
            </p:cNvSpPr>
            <p:nvPr/>
          </p:nvSpPr>
          <p:spPr bwMode="auto">
            <a:xfrm>
              <a:off x="2448"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69" name="Oval 93"/>
            <p:cNvSpPr>
              <a:spLocks noChangeArrowheads="1"/>
            </p:cNvSpPr>
            <p:nvPr/>
          </p:nvSpPr>
          <p:spPr bwMode="auto">
            <a:xfrm>
              <a:off x="2544"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70" name="Oval 94"/>
            <p:cNvSpPr>
              <a:spLocks noChangeArrowheads="1"/>
            </p:cNvSpPr>
            <p:nvPr/>
          </p:nvSpPr>
          <p:spPr bwMode="auto">
            <a:xfrm>
              <a:off x="2640" y="2544"/>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50271" name="Oval 95"/>
            <p:cNvSpPr>
              <a:spLocks noChangeArrowheads="1"/>
            </p:cNvSpPr>
            <p:nvPr/>
          </p:nvSpPr>
          <p:spPr bwMode="auto">
            <a:xfrm>
              <a:off x="2736" y="2544"/>
              <a:ext cx="48" cy="48"/>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50272" name="Rectangle 96"/>
          <p:cNvSpPr>
            <a:spLocks noChangeArrowheads="1"/>
          </p:cNvSpPr>
          <p:nvPr/>
        </p:nvSpPr>
        <p:spPr bwMode="auto">
          <a:xfrm>
            <a:off x="3886200" y="4114800"/>
            <a:ext cx="1143000" cy="152400"/>
          </a:xfrm>
          <a:prstGeom prst="rect">
            <a:avLst/>
          </a:prstGeom>
          <a:solidFill>
            <a:srgbClr val="FF0000"/>
          </a:solidFill>
          <a:ln w="9525">
            <a:noFill/>
            <a:miter lim="800000"/>
            <a:headEnd/>
            <a:tailEnd/>
          </a:ln>
        </p:spPr>
        <p:txBody>
          <a:bodyPr wrap="none" anchor="ctr"/>
          <a:lstStyle/>
          <a:p>
            <a:endParaRPr lang="en-US"/>
          </a:p>
        </p:txBody>
      </p:sp>
      <p:sp>
        <p:nvSpPr>
          <p:cNvPr id="50277" name="Text Box 101"/>
          <p:cNvSpPr txBox="1">
            <a:spLocks noChangeArrowheads="1"/>
          </p:cNvSpPr>
          <p:nvPr/>
        </p:nvSpPr>
        <p:spPr bwMode="auto">
          <a:xfrm>
            <a:off x="1600200" y="5867400"/>
            <a:ext cx="5791200" cy="457200"/>
          </a:xfrm>
          <a:prstGeom prst="rect">
            <a:avLst/>
          </a:prstGeom>
          <a:noFill/>
          <a:ln w="9525">
            <a:noFill/>
            <a:miter lim="800000"/>
            <a:headEnd/>
            <a:tailEnd/>
          </a:ln>
        </p:spPr>
        <p:txBody>
          <a:bodyPr>
            <a:spAutoFit/>
          </a:bodyPr>
          <a:lstStyle/>
          <a:p>
            <a:pPr algn="ctr">
              <a:spcBef>
                <a:spcPct val="50000"/>
              </a:spcBef>
            </a:pPr>
            <a:r>
              <a:rPr lang="en-US"/>
              <a:t>“Light does not bend into the shadow”</a:t>
            </a:r>
          </a:p>
        </p:txBody>
      </p:sp>
      <p:sp>
        <p:nvSpPr>
          <p:cNvPr id="50278" name="Text Box 102"/>
          <p:cNvSpPr txBox="1">
            <a:spLocks noChangeArrowheads="1"/>
          </p:cNvSpPr>
          <p:nvPr/>
        </p:nvSpPr>
        <p:spPr bwMode="auto">
          <a:xfrm>
            <a:off x="1676400" y="1066800"/>
            <a:ext cx="5715000" cy="457200"/>
          </a:xfrm>
          <a:prstGeom prst="rect">
            <a:avLst/>
          </a:prstGeom>
          <a:noFill/>
          <a:ln w="9525">
            <a:noFill/>
            <a:miter lim="800000"/>
            <a:headEnd/>
            <a:tailEnd/>
          </a:ln>
        </p:spPr>
        <p:txBody>
          <a:bodyPr>
            <a:spAutoFit/>
          </a:bodyPr>
          <a:lstStyle/>
          <a:p>
            <a:pPr algn="ctr">
              <a:spcBef>
                <a:spcPct val="50000"/>
              </a:spcBef>
            </a:pPr>
            <a:r>
              <a:rPr lang="en-US"/>
              <a:t>Light moves in straight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776</Words>
  <Application>Microsoft Office PowerPoint</Application>
  <PresentationFormat>On-screen Show (4:3)</PresentationFormat>
  <Paragraphs>141</Paragraphs>
  <Slides>31</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LIGHT </vt:lpstr>
      <vt:lpstr>L     I       G         H   T</vt:lpstr>
      <vt:lpstr>What is light?</vt:lpstr>
      <vt:lpstr>Ray ?  Corpuscle / Particle? Wave or  Anything else?</vt:lpstr>
      <vt:lpstr>Light is Ray</vt:lpstr>
      <vt:lpstr>What is a Ray?</vt:lpstr>
      <vt:lpstr>Particle theory of light</vt:lpstr>
      <vt:lpstr>Corpuscular theory of light</vt:lpstr>
      <vt:lpstr>Corpuscular theory of light</vt:lpstr>
      <vt:lpstr>Wave theories of light</vt:lpstr>
      <vt:lpstr>New observations: Interference</vt:lpstr>
      <vt:lpstr>Interference in Nature</vt:lpstr>
      <vt:lpstr>New observations: Diffraction</vt:lpstr>
      <vt:lpstr> Diffraction in Nature</vt:lpstr>
      <vt:lpstr>Polarization Of Light</vt:lpstr>
      <vt:lpstr> Polarization in Nature</vt:lpstr>
      <vt:lpstr>What kind of wave?</vt:lpstr>
      <vt:lpstr>Experimental support</vt:lpstr>
      <vt:lpstr>Light as waves</vt:lpstr>
      <vt:lpstr>Light as waves</vt:lpstr>
      <vt:lpstr>Light as waves</vt:lpstr>
      <vt:lpstr>Spectrum of EM radiation</vt:lpstr>
      <vt:lpstr>Are we done?</vt:lpstr>
      <vt:lpstr>Particle nature of light(Photon)</vt:lpstr>
      <vt:lpstr>Atoms of light</vt:lpstr>
      <vt:lpstr>Particle nature of light(Photon)</vt:lpstr>
      <vt:lpstr>Photons</vt:lpstr>
      <vt:lpstr>Where’s the photon?</vt:lpstr>
      <vt:lpstr>Where’s the photon?</vt:lpstr>
      <vt:lpstr>Strange particles</vt:lpstr>
      <vt:lpstr>Let there be More Light…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ADMIN</dc:creator>
  <cp:lastModifiedBy>ADMIN</cp:lastModifiedBy>
  <cp:revision>20</cp:revision>
  <dcterms:created xsi:type="dcterms:W3CDTF">2018-07-15T15:00:54Z</dcterms:created>
  <dcterms:modified xsi:type="dcterms:W3CDTF">2018-07-16T02:21:46Z</dcterms:modified>
</cp:coreProperties>
</file>